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handoutMasterIdLst>
    <p:handoutMasterId r:id="rId19"/>
  </p:handoutMasterIdLst>
  <p:sldIdLst>
    <p:sldId id="256" r:id="rId5"/>
    <p:sldId id="266" r:id="rId6"/>
    <p:sldId id="261" r:id="rId7"/>
    <p:sldId id="262" r:id="rId8"/>
    <p:sldId id="258" r:id="rId9"/>
    <p:sldId id="257" r:id="rId10"/>
    <p:sldId id="259" r:id="rId11"/>
    <p:sldId id="263" r:id="rId12"/>
    <p:sldId id="270" r:id="rId13"/>
    <p:sldId id="269" r:id="rId14"/>
    <p:sldId id="268" r:id="rId15"/>
    <p:sldId id="264" r:id="rId16"/>
    <p:sldId id="260" r:id="rId17"/>
    <p:sldId id="265" r:id="rId18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  <a:srgbClr val="9999FF"/>
    <a:srgbClr val="4BB3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5C4C09-633B-43CE-82C8-C18A53DD702B}" v="32" dt="2026-07-14T11:18:49.1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bermaier Andrea" userId="1ca44e32-42eb-4a69-aef7-17eaaf00df2c" providerId="ADAL" clId="{C3052D34-C557-4513-ACB2-38BF3E5D8C6D}"/>
    <pc:docChg chg="delSld modSld">
      <pc:chgData name="Obermaier Andrea" userId="1ca44e32-42eb-4a69-aef7-17eaaf00df2c" providerId="ADAL" clId="{C3052D34-C557-4513-ACB2-38BF3E5D8C6D}" dt="2026-07-14T11:18:55.674" v="33" actId="1076"/>
      <pc:docMkLst>
        <pc:docMk/>
      </pc:docMkLst>
      <pc:sldChg chg="modSp mod">
        <pc:chgData name="Obermaier Andrea" userId="1ca44e32-42eb-4a69-aef7-17eaaf00df2c" providerId="ADAL" clId="{C3052D34-C557-4513-ACB2-38BF3E5D8C6D}" dt="2026-07-14T11:18:55.674" v="33" actId="1076"/>
        <pc:sldMkLst>
          <pc:docMk/>
          <pc:sldMk cId="1064162844" sldId="262"/>
        </pc:sldMkLst>
        <pc:spChg chg="mod">
          <ac:chgData name="Obermaier Andrea" userId="1ca44e32-42eb-4a69-aef7-17eaaf00df2c" providerId="ADAL" clId="{C3052D34-C557-4513-ACB2-38BF3E5D8C6D}" dt="2026-07-14T11:18:55.674" v="33" actId="1076"/>
          <ac:spMkLst>
            <pc:docMk/>
            <pc:sldMk cId="1064162844" sldId="262"/>
            <ac:spMk id="7" creationId="{00000000-0000-0000-0000-000000000000}"/>
          </ac:spMkLst>
        </pc:spChg>
      </pc:sldChg>
      <pc:sldChg chg="del">
        <pc:chgData name="Obermaier Andrea" userId="1ca44e32-42eb-4a69-aef7-17eaaf00df2c" providerId="ADAL" clId="{C3052D34-C557-4513-ACB2-38BF3E5D8C6D}" dt="2026-07-14T11:18:30.227" v="0" actId="2696"/>
        <pc:sldMkLst>
          <pc:docMk/>
          <pc:sldMk cId="2161585386" sldId="27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2EE308-88C1-4747-A67A-C7F5D7F58CC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CFF8D2A-8040-4465-88A4-8E6BC331EA69}">
      <dgm:prSet phldrT="[Text]" custT="1"/>
      <dgm:spPr/>
      <dgm:t>
        <a:bodyPr/>
        <a:lstStyle/>
        <a:p>
          <a:r>
            <a:rPr lang="de-DE" sz="1600" dirty="0"/>
            <a:t>Anmeldung</a:t>
          </a:r>
        </a:p>
      </dgm:t>
    </dgm:pt>
    <dgm:pt modelId="{D26E3763-03C5-4392-B1A6-AE3A51F2B67D}" type="parTrans" cxnId="{BF18765A-2F9A-445B-B911-4709B7302066}">
      <dgm:prSet/>
      <dgm:spPr/>
      <dgm:t>
        <a:bodyPr/>
        <a:lstStyle/>
        <a:p>
          <a:endParaRPr lang="de-DE"/>
        </a:p>
      </dgm:t>
    </dgm:pt>
    <dgm:pt modelId="{98B6CB3A-4261-4B0C-BB3C-030752C0C864}" type="sibTrans" cxnId="{BF18765A-2F9A-445B-B911-4709B7302066}">
      <dgm:prSet/>
      <dgm:spPr/>
      <dgm:t>
        <a:bodyPr/>
        <a:lstStyle/>
        <a:p>
          <a:endParaRPr lang="de-DE"/>
        </a:p>
      </dgm:t>
    </dgm:pt>
    <dgm:pt modelId="{435C4E45-BC68-4E48-B97E-FB932C41BA0B}">
      <dgm:prSet phldrT="[Text]" custT="1"/>
      <dgm:spPr/>
      <dgm:t>
        <a:bodyPr/>
        <a:lstStyle/>
        <a:p>
          <a:r>
            <a:rPr lang="de-DE" sz="1600" dirty="0"/>
            <a:t>Aufnahme-gespräch</a:t>
          </a:r>
        </a:p>
      </dgm:t>
    </dgm:pt>
    <dgm:pt modelId="{4A90489B-51F1-4EB5-AE4F-B4619D51E15F}" type="parTrans" cxnId="{DA953FDB-15AA-484D-8E59-B3C82D0EE940}">
      <dgm:prSet/>
      <dgm:spPr/>
      <dgm:t>
        <a:bodyPr/>
        <a:lstStyle/>
        <a:p>
          <a:endParaRPr lang="de-DE"/>
        </a:p>
      </dgm:t>
    </dgm:pt>
    <dgm:pt modelId="{C8BB2C8E-3A12-4B23-AF12-4B02D0197E4B}" type="sibTrans" cxnId="{DA953FDB-15AA-484D-8E59-B3C82D0EE940}">
      <dgm:prSet/>
      <dgm:spPr/>
      <dgm:t>
        <a:bodyPr/>
        <a:lstStyle/>
        <a:p>
          <a:endParaRPr lang="de-DE"/>
        </a:p>
      </dgm:t>
    </dgm:pt>
    <dgm:pt modelId="{E6341E34-41F8-41B1-BCEF-10C980A3C963}">
      <dgm:prSet phldrT="[Text]" custT="1"/>
      <dgm:spPr/>
      <dgm:t>
        <a:bodyPr/>
        <a:lstStyle/>
        <a:p>
          <a:r>
            <a:rPr lang="de-DE" sz="1600" dirty="0"/>
            <a:t>Schnupper-tag</a:t>
          </a:r>
        </a:p>
      </dgm:t>
    </dgm:pt>
    <dgm:pt modelId="{94E5344E-EC79-4E7B-99B2-85A5F9E0AC7B}" type="parTrans" cxnId="{0D6006E8-EE61-4817-ACCC-CB45D41E667A}">
      <dgm:prSet/>
      <dgm:spPr/>
      <dgm:t>
        <a:bodyPr/>
        <a:lstStyle/>
        <a:p>
          <a:endParaRPr lang="de-DE"/>
        </a:p>
      </dgm:t>
    </dgm:pt>
    <dgm:pt modelId="{B8EE5A75-9909-471A-8119-2F72FB657892}" type="sibTrans" cxnId="{0D6006E8-EE61-4817-ACCC-CB45D41E667A}">
      <dgm:prSet/>
      <dgm:spPr/>
      <dgm:t>
        <a:bodyPr/>
        <a:lstStyle/>
        <a:p>
          <a:endParaRPr lang="de-DE"/>
        </a:p>
      </dgm:t>
    </dgm:pt>
    <dgm:pt modelId="{BB27EEB8-7298-4EF3-88C8-B893849F6752}">
      <dgm:prSet phldrT="[Text]" custT="1"/>
      <dgm:spPr/>
      <dgm:t>
        <a:bodyPr/>
        <a:lstStyle/>
        <a:p>
          <a:r>
            <a:rPr lang="de-DE" sz="1600" dirty="0"/>
            <a:t>1. Kindergarten-tag</a:t>
          </a:r>
        </a:p>
      </dgm:t>
    </dgm:pt>
    <dgm:pt modelId="{36AC7EDC-0622-44AE-A5F2-6D0FDB4EE4B2}" type="parTrans" cxnId="{5F3A6321-5811-4AEC-BA97-4B1C04F3F9DB}">
      <dgm:prSet/>
      <dgm:spPr/>
      <dgm:t>
        <a:bodyPr/>
        <a:lstStyle/>
        <a:p>
          <a:endParaRPr lang="de-DE"/>
        </a:p>
      </dgm:t>
    </dgm:pt>
    <dgm:pt modelId="{1D1DC67B-9A8E-4FAF-BDFD-737AFE26E765}" type="sibTrans" cxnId="{5F3A6321-5811-4AEC-BA97-4B1C04F3F9DB}">
      <dgm:prSet/>
      <dgm:spPr/>
      <dgm:t>
        <a:bodyPr/>
        <a:lstStyle/>
        <a:p>
          <a:endParaRPr lang="de-DE"/>
        </a:p>
      </dgm:t>
    </dgm:pt>
    <dgm:pt modelId="{7003E8AB-D933-44E5-B42C-8C3246CAAF85}" type="pres">
      <dgm:prSet presAssocID="{F92EE308-88C1-4747-A67A-C7F5D7F58CCB}" presName="cycle" presStyleCnt="0">
        <dgm:presLayoutVars>
          <dgm:dir/>
          <dgm:resizeHandles val="exact"/>
        </dgm:presLayoutVars>
      </dgm:prSet>
      <dgm:spPr/>
    </dgm:pt>
    <dgm:pt modelId="{2BE20AFE-876B-495F-A2DA-48C9F6822D3E}" type="pres">
      <dgm:prSet presAssocID="{DCFF8D2A-8040-4465-88A4-8E6BC331EA69}" presName="node" presStyleLbl="node1" presStyleIdx="0" presStyleCnt="4">
        <dgm:presLayoutVars>
          <dgm:bulletEnabled val="1"/>
        </dgm:presLayoutVars>
      </dgm:prSet>
      <dgm:spPr/>
    </dgm:pt>
    <dgm:pt modelId="{90B12CAF-7D8E-4976-858A-0AACBBA11FB5}" type="pres">
      <dgm:prSet presAssocID="{98B6CB3A-4261-4B0C-BB3C-030752C0C864}" presName="sibTrans" presStyleLbl="sibTrans2D1" presStyleIdx="0" presStyleCnt="4"/>
      <dgm:spPr/>
    </dgm:pt>
    <dgm:pt modelId="{120FDD31-B681-4941-B8B8-80D6974FA601}" type="pres">
      <dgm:prSet presAssocID="{98B6CB3A-4261-4B0C-BB3C-030752C0C864}" presName="connectorText" presStyleLbl="sibTrans2D1" presStyleIdx="0" presStyleCnt="4"/>
      <dgm:spPr/>
    </dgm:pt>
    <dgm:pt modelId="{79702551-FE69-4E64-97AE-67D65DF17B20}" type="pres">
      <dgm:prSet presAssocID="{435C4E45-BC68-4E48-B97E-FB932C41BA0B}" presName="node" presStyleLbl="node1" presStyleIdx="1" presStyleCnt="4">
        <dgm:presLayoutVars>
          <dgm:bulletEnabled val="1"/>
        </dgm:presLayoutVars>
      </dgm:prSet>
      <dgm:spPr/>
    </dgm:pt>
    <dgm:pt modelId="{1B407A36-69FB-4BCD-A375-9E8EAA55258E}" type="pres">
      <dgm:prSet presAssocID="{C8BB2C8E-3A12-4B23-AF12-4B02D0197E4B}" presName="sibTrans" presStyleLbl="sibTrans2D1" presStyleIdx="1" presStyleCnt="4"/>
      <dgm:spPr/>
    </dgm:pt>
    <dgm:pt modelId="{8AAE6862-D578-4D8E-8EF8-9605395466CE}" type="pres">
      <dgm:prSet presAssocID="{C8BB2C8E-3A12-4B23-AF12-4B02D0197E4B}" presName="connectorText" presStyleLbl="sibTrans2D1" presStyleIdx="1" presStyleCnt="4"/>
      <dgm:spPr/>
    </dgm:pt>
    <dgm:pt modelId="{9D29B0A8-F054-4463-B284-2D452D2E72E2}" type="pres">
      <dgm:prSet presAssocID="{E6341E34-41F8-41B1-BCEF-10C980A3C963}" presName="node" presStyleLbl="node1" presStyleIdx="2" presStyleCnt="4">
        <dgm:presLayoutVars>
          <dgm:bulletEnabled val="1"/>
        </dgm:presLayoutVars>
      </dgm:prSet>
      <dgm:spPr/>
    </dgm:pt>
    <dgm:pt modelId="{F98D887C-F657-495C-84BD-51F96C58BAC2}" type="pres">
      <dgm:prSet presAssocID="{B8EE5A75-9909-471A-8119-2F72FB657892}" presName="sibTrans" presStyleLbl="sibTrans2D1" presStyleIdx="2" presStyleCnt="4"/>
      <dgm:spPr/>
    </dgm:pt>
    <dgm:pt modelId="{9A2DF072-2303-408F-BF53-F524018EB47F}" type="pres">
      <dgm:prSet presAssocID="{B8EE5A75-9909-471A-8119-2F72FB657892}" presName="connectorText" presStyleLbl="sibTrans2D1" presStyleIdx="2" presStyleCnt="4"/>
      <dgm:spPr/>
    </dgm:pt>
    <dgm:pt modelId="{C7ED73AD-5A99-4D99-836B-EDE4C1D29DC2}" type="pres">
      <dgm:prSet presAssocID="{BB27EEB8-7298-4EF3-88C8-B893849F6752}" presName="node" presStyleLbl="node1" presStyleIdx="3" presStyleCnt="4">
        <dgm:presLayoutVars>
          <dgm:bulletEnabled val="1"/>
        </dgm:presLayoutVars>
      </dgm:prSet>
      <dgm:spPr/>
    </dgm:pt>
    <dgm:pt modelId="{A4B6F77B-FF18-4D64-BFF6-C7200B79281A}" type="pres">
      <dgm:prSet presAssocID="{1D1DC67B-9A8E-4FAF-BDFD-737AFE26E765}" presName="sibTrans" presStyleLbl="sibTrans2D1" presStyleIdx="3" presStyleCnt="4"/>
      <dgm:spPr/>
    </dgm:pt>
    <dgm:pt modelId="{54477096-01BE-44E5-92B5-053FBFA0D615}" type="pres">
      <dgm:prSet presAssocID="{1D1DC67B-9A8E-4FAF-BDFD-737AFE26E765}" presName="connectorText" presStyleLbl="sibTrans2D1" presStyleIdx="3" presStyleCnt="4"/>
      <dgm:spPr/>
    </dgm:pt>
  </dgm:ptLst>
  <dgm:cxnLst>
    <dgm:cxn modelId="{E3878605-97CA-4991-A5EC-6FFBDB9DDEB9}" type="presOf" srcId="{98B6CB3A-4261-4B0C-BB3C-030752C0C864}" destId="{90B12CAF-7D8E-4976-858A-0AACBBA11FB5}" srcOrd="0" destOrd="0" presId="urn:microsoft.com/office/officeart/2005/8/layout/cycle2"/>
    <dgm:cxn modelId="{E5667C07-ED83-478D-84F4-7300AB50B182}" type="presOf" srcId="{435C4E45-BC68-4E48-B97E-FB932C41BA0B}" destId="{79702551-FE69-4E64-97AE-67D65DF17B20}" srcOrd="0" destOrd="0" presId="urn:microsoft.com/office/officeart/2005/8/layout/cycle2"/>
    <dgm:cxn modelId="{CD430B0E-3730-44F4-B95E-BD360001B365}" type="presOf" srcId="{DCFF8D2A-8040-4465-88A4-8E6BC331EA69}" destId="{2BE20AFE-876B-495F-A2DA-48C9F6822D3E}" srcOrd="0" destOrd="0" presId="urn:microsoft.com/office/officeart/2005/8/layout/cycle2"/>
    <dgm:cxn modelId="{5F3A6321-5811-4AEC-BA97-4B1C04F3F9DB}" srcId="{F92EE308-88C1-4747-A67A-C7F5D7F58CCB}" destId="{BB27EEB8-7298-4EF3-88C8-B893849F6752}" srcOrd="3" destOrd="0" parTransId="{36AC7EDC-0622-44AE-A5F2-6D0FDB4EE4B2}" sibTransId="{1D1DC67B-9A8E-4FAF-BDFD-737AFE26E765}"/>
    <dgm:cxn modelId="{29E4022E-5118-4DA9-8D1E-BE13F5BFC340}" type="presOf" srcId="{1D1DC67B-9A8E-4FAF-BDFD-737AFE26E765}" destId="{A4B6F77B-FF18-4D64-BFF6-C7200B79281A}" srcOrd="0" destOrd="0" presId="urn:microsoft.com/office/officeart/2005/8/layout/cycle2"/>
    <dgm:cxn modelId="{08C38541-64FF-45DF-834F-012A9F1C261F}" type="presOf" srcId="{BB27EEB8-7298-4EF3-88C8-B893849F6752}" destId="{C7ED73AD-5A99-4D99-836B-EDE4C1D29DC2}" srcOrd="0" destOrd="0" presId="urn:microsoft.com/office/officeart/2005/8/layout/cycle2"/>
    <dgm:cxn modelId="{13E80466-CC7B-4524-9894-138084DFB70C}" type="presOf" srcId="{B8EE5A75-9909-471A-8119-2F72FB657892}" destId="{F98D887C-F657-495C-84BD-51F96C58BAC2}" srcOrd="0" destOrd="0" presId="urn:microsoft.com/office/officeart/2005/8/layout/cycle2"/>
    <dgm:cxn modelId="{154BEB68-E73E-4E1D-999B-5872FB03963E}" type="presOf" srcId="{B8EE5A75-9909-471A-8119-2F72FB657892}" destId="{9A2DF072-2303-408F-BF53-F524018EB47F}" srcOrd="1" destOrd="0" presId="urn:microsoft.com/office/officeart/2005/8/layout/cycle2"/>
    <dgm:cxn modelId="{E54BD86B-CD35-4256-8203-C09387D287DD}" type="presOf" srcId="{C8BB2C8E-3A12-4B23-AF12-4B02D0197E4B}" destId="{8AAE6862-D578-4D8E-8EF8-9605395466CE}" srcOrd="1" destOrd="0" presId="urn:microsoft.com/office/officeart/2005/8/layout/cycle2"/>
    <dgm:cxn modelId="{BF18765A-2F9A-445B-B911-4709B7302066}" srcId="{F92EE308-88C1-4747-A67A-C7F5D7F58CCB}" destId="{DCFF8D2A-8040-4465-88A4-8E6BC331EA69}" srcOrd="0" destOrd="0" parTransId="{D26E3763-03C5-4392-B1A6-AE3A51F2B67D}" sibTransId="{98B6CB3A-4261-4B0C-BB3C-030752C0C864}"/>
    <dgm:cxn modelId="{C7151B9A-CBCD-40BC-9CE4-E334F890AE72}" type="presOf" srcId="{98B6CB3A-4261-4B0C-BB3C-030752C0C864}" destId="{120FDD31-B681-4941-B8B8-80D6974FA601}" srcOrd="1" destOrd="0" presId="urn:microsoft.com/office/officeart/2005/8/layout/cycle2"/>
    <dgm:cxn modelId="{2FB807A2-8371-4EC7-A800-7E69CC3D5759}" type="presOf" srcId="{C8BB2C8E-3A12-4B23-AF12-4B02D0197E4B}" destId="{1B407A36-69FB-4BCD-A375-9E8EAA55258E}" srcOrd="0" destOrd="0" presId="urn:microsoft.com/office/officeart/2005/8/layout/cycle2"/>
    <dgm:cxn modelId="{4C5A1ED3-3575-44F3-AE5B-06B830D7F885}" type="presOf" srcId="{1D1DC67B-9A8E-4FAF-BDFD-737AFE26E765}" destId="{54477096-01BE-44E5-92B5-053FBFA0D615}" srcOrd="1" destOrd="0" presId="urn:microsoft.com/office/officeart/2005/8/layout/cycle2"/>
    <dgm:cxn modelId="{DE0527D6-6E77-46D4-9522-B00F091C5171}" type="presOf" srcId="{F92EE308-88C1-4747-A67A-C7F5D7F58CCB}" destId="{7003E8AB-D933-44E5-B42C-8C3246CAAF85}" srcOrd="0" destOrd="0" presId="urn:microsoft.com/office/officeart/2005/8/layout/cycle2"/>
    <dgm:cxn modelId="{DA953FDB-15AA-484D-8E59-B3C82D0EE940}" srcId="{F92EE308-88C1-4747-A67A-C7F5D7F58CCB}" destId="{435C4E45-BC68-4E48-B97E-FB932C41BA0B}" srcOrd="1" destOrd="0" parTransId="{4A90489B-51F1-4EB5-AE4F-B4619D51E15F}" sibTransId="{C8BB2C8E-3A12-4B23-AF12-4B02D0197E4B}"/>
    <dgm:cxn modelId="{FA6F73DB-C84A-4F0B-9F27-0599EACBCE4F}" type="presOf" srcId="{E6341E34-41F8-41B1-BCEF-10C980A3C963}" destId="{9D29B0A8-F054-4463-B284-2D452D2E72E2}" srcOrd="0" destOrd="0" presId="urn:microsoft.com/office/officeart/2005/8/layout/cycle2"/>
    <dgm:cxn modelId="{0D6006E8-EE61-4817-ACCC-CB45D41E667A}" srcId="{F92EE308-88C1-4747-A67A-C7F5D7F58CCB}" destId="{E6341E34-41F8-41B1-BCEF-10C980A3C963}" srcOrd="2" destOrd="0" parTransId="{94E5344E-EC79-4E7B-99B2-85A5F9E0AC7B}" sibTransId="{B8EE5A75-9909-471A-8119-2F72FB657892}"/>
    <dgm:cxn modelId="{23F676AE-B2B1-4372-872D-FFCADAD46352}" type="presParOf" srcId="{7003E8AB-D933-44E5-B42C-8C3246CAAF85}" destId="{2BE20AFE-876B-495F-A2DA-48C9F6822D3E}" srcOrd="0" destOrd="0" presId="urn:microsoft.com/office/officeart/2005/8/layout/cycle2"/>
    <dgm:cxn modelId="{C1F75453-16BC-4206-85D0-9172B4CAFE23}" type="presParOf" srcId="{7003E8AB-D933-44E5-B42C-8C3246CAAF85}" destId="{90B12CAF-7D8E-4976-858A-0AACBBA11FB5}" srcOrd="1" destOrd="0" presId="urn:microsoft.com/office/officeart/2005/8/layout/cycle2"/>
    <dgm:cxn modelId="{F6E1C669-BD2C-466C-9113-A570AA2E5FFD}" type="presParOf" srcId="{90B12CAF-7D8E-4976-858A-0AACBBA11FB5}" destId="{120FDD31-B681-4941-B8B8-80D6974FA601}" srcOrd="0" destOrd="0" presId="urn:microsoft.com/office/officeart/2005/8/layout/cycle2"/>
    <dgm:cxn modelId="{24876D3C-DABA-4020-9DCB-D08F44B6282C}" type="presParOf" srcId="{7003E8AB-D933-44E5-B42C-8C3246CAAF85}" destId="{79702551-FE69-4E64-97AE-67D65DF17B20}" srcOrd="2" destOrd="0" presId="urn:microsoft.com/office/officeart/2005/8/layout/cycle2"/>
    <dgm:cxn modelId="{266E9987-8526-43C8-8357-082C829E6227}" type="presParOf" srcId="{7003E8AB-D933-44E5-B42C-8C3246CAAF85}" destId="{1B407A36-69FB-4BCD-A375-9E8EAA55258E}" srcOrd="3" destOrd="0" presId="urn:microsoft.com/office/officeart/2005/8/layout/cycle2"/>
    <dgm:cxn modelId="{9BC3D5EB-FC59-489B-B153-277E431095A1}" type="presParOf" srcId="{1B407A36-69FB-4BCD-A375-9E8EAA55258E}" destId="{8AAE6862-D578-4D8E-8EF8-9605395466CE}" srcOrd="0" destOrd="0" presId="urn:microsoft.com/office/officeart/2005/8/layout/cycle2"/>
    <dgm:cxn modelId="{95C17957-61BD-480D-A220-D0B2505EF463}" type="presParOf" srcId="{7003E8AB-D933-44E5-B42C-8C3246CAAF85}" destId="{9D29B0A8-F054-4463-B284-2D452D2E72E2}" srcOrd="4" destOrd="0" presId="urn:microsoft.com/office/officeart/2005/8/layout/cycle2"/>
    <dgm:cxn modelId="{3F024DC2-5B24-4B7F-91C4-2B22F103DBE7}" type="presParOf" srcId="{7003E8AB-D933-44E5-B42C-8C3246CAAF85}" destId="{F98D887C-F657-495C-84BD-51F96C58BAC2}" srcOrd="5" destOrd="0" presId="urn:microsoft.com/office/officeart/2005/8/layout/cycle2"/>
    <dgm:cxn modelId="{2DCECB18-BEA0-4D39-93E2-91181ED74A8D}" type="presParOf" srcId="{F98D887C-F657-495C-84BD-51F96C58BAC2}" destId="{9A2DF072-2303-408F-BF53-F524018EB47F}" srcOrd="0" destOrd="0" presId="urn:microsoft.com/office/officeart/2005/8/layout/cycle2"/>
    <dgm:cxn modelId="{A6FDB954-E447-4E52-A287-2A341C58725D}" type="presParOf" srcId="{7003E8AB-D933-44E5-B42C-8C3246CAAF85}" destId="{C7ED73AD-5A99-4D99-836B-EDE4C1D29DC2}" srcOrd="6" destOrd="0" presId="urn:microsoft.com/office/officeart/2005/8/layout/cycle2"/>
    <dgm:cxn modelId="{C41ACD83-B78D-4ECD-BEFF-1B232B46D468}" type="presParOf" srcId="{7003E8AB-D933-44E5-B42C-8C3246CAAF85}" destId="{A4B6F77B-FF18-4D64-BFF6-C7200B79281A}" srcOrd="7" destOrd="0" presId="urn:microsoft.com/office/officeart/2005/8/layout/cycle2"/>
    <dgm:cxn modelId="{291B382B-B9DF-4861-9409-DA1409F261F9}" type="presParOf" srcId="{A4B6F77B-FF18-4D64-BFF6-C7200B79281A}" destId="{54477096-01BE-44E5-92B5-053FBFA0D61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E20AFE-876B-495F-A2DA-48C9F6822D3E}">
      <dsp:nvSpPr>
        <dsp:cNvPr id="0" name=""/>
        <dsp:cNvSpPr/>
      </dsp:nvSpPr>
      <dsp:spPr>
        <a:xfrm>
          <a:off x="2951018" y="2214"/>
          <a:ext cx="1853736" cy="1853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Anmeldung</a:t>
          </a:r>
        </a:p>
      </dsp:txBody>
      <dsp:txXfrm>
        <a:off x="3222491" y="273687"/>
        <a:ext cx="1310790" cy="1310790"/>
      </dsp:txXfrm>
    </dsp:sp>
    <dsp:sp modelId="{90B12CAF-7D8E-4976-858A-0AACBBA11FB5}">
      <dsp:nvSpPr>
        <dsp:cNvPr id="0" name=""/>
        <dsp:cNvSpPr/>
      </dsp:nvSpPr>
      <dsp:spPr>
        <a:xfrm rot="2700000">
          <a:off x="4605717" y="1590359"/>
          <a:ext cx="492528" cy="6256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800" kern="1200"/>
        </a:p>
      </dsp:txBody>
      <dsp:txXfrm>
        <a:off x="4627356" y="1663246"/>
        <a:ext cx="344770" cy="375381"/>
      </dsp:txXfrm>
    </dsp:sp>
    <dsp:sp modelId="{79702551-FE69-4E64-97AE-67D65DF17B20}">
      <dsp:nvSpPr>
        <dsp:cNvPr id="0" name=""/>
        <dsp:cNvSpPr/>
      </dsp:nvSpPr>
      <dsp:spPr>
        <a:xfrm>
          <a:off x="4918921" y="1970117"/>
          <a:ext cx="1853736" cy="1853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Aufnahme-gespräch</a:t>
          </a:r>
        </a:p>
      </dsp:txBody>
      <dsp:txXfrm>
        <a:off x="5190394" y="2241590"/>
        <a:ext cx="1310790" cy="1310790"/>
      </dsp:txXfrm>
    </dsp:sp>
    <dsp:sp modelId="{1B407A36-69FB-4BCD-A375-9E8EAA55258E}">
      <dsp:nvSpPr>
        <dsp:cNvPr id="0" name=""/>
        <dsp:cNvSpPr/>
      </dsp:nvSpPr>
      <dsp:spPr>
        <a:xfrm rot="8100000">
          <a:off x="4625430" y="3558262"/>
          <a:ext cx="492528" cy="6256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800" kern="1200"/>
        </a:p>
      </dsp:txBody>
      <dsp:txXfrm rot="10800000">
        <a:off x="4751549" y="3631149"/>
        <a:ext cx="344770" cy="375381"/>
      </dsp:txXfrm>
    </dsp:sp>
    <dsp:sp modelId="{9D29B0A8-F054-4463-B284-2D452D2E72E2}">
      <dsp:nvSpPr>
        <dsp:cNvPr id="0" name=""/>
        <dsp:cNvSpPr/>
      </dsp:nvSpPr>
      <dsp:spPr>
        <a:xfrm>
          <a:off x="2951018" y="3938020"/>
          <a:ext cx="1853736" cy="1853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Schnupper-tag</a:t>
          </a:r>
        </a:p>
      </dsp:txBody>
      <dsp:txXfrm>
        <a:off x="3222491" y="4209493"/>
        <a:ext cx="1310790" cy="1310790"/>
      </dsp:txXfrm>
    </dsp:sp>
    <dsp:sp modelId="{F98D887C-F657-495C-84BD-51F96C58BAC2}">
      <dsp:nvSpPr>
        <dsp:cNvPr id="0" name=""/>
        <dsp:cNvSpPr/>
      </dsp:nvSpPr>
      <dsp:spPr>
        <a:xfrm rot="13500000">
          <a:off x="2657527" y="3577975"/>
          <a:ext cx="492528" cy="6256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800" kern="1200"/>
        </a:p>
      </dsp:txBody>
      <dsp:txXfrm rot="10800000">
        <a:off x="2783646" y="3755342"/>
        <a:ext cx="344770" cy="375381"/>
      </dsp:txXfrm>
    </dsp:sp>
    <dsp:sp modelId="{C7ED73AD-5A99-4D99-836B-EDE4C1D29DC2}">
      <dsp:nvSpPr>
        <dsp:cNvPr id="0" name=""/>
        <dsp:cNvSpPr/>
      </dsp:nvSpPr>
      <dsp:spPr>
        <a:xfrm>
          <a:off x="983116" y="1970117"/>
          <a:ext cx="1853736" cy="1853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1. Kindergarten-tag</a:t>
          </a:r>
        </a:p>
      </dsp:txBody>
      <dsp:txXfrm>
        <a:off x="1254589" y="2241590"/>
        <a:ext cx="1310790" cy="1310790"/>
      </dsp:txXfrm>
    </dsp:sp>
    <dsp:sp modelId="{A4B6F77B-FF18-4D64-BFF6-C7200B79281A}">
      <dsp:nvSpPr>
        <dsp:cNvPr id="0" name=""/>
        <dsp:cNvSpPr/>
      </dsp:nvSpPr>
      <dsp:spPr>
        <a:xfrm rot="18900000">
          <a:off x="2637814" y="1610072"/>
          <a:ext cx="492528" cy="6256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800" kern="1200"/>
        </a:p>
      </dsp:txBody>
      <dsp:txXfrm>
        <a:off x="2659453" y="1787439"/>
        <a:ext cx="344770" cy="375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0CD3ADE9-2585-4127-8C4F-4381526B18F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A46E185B-5362-4684-A933-AD28210560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42011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56665" y="1533306"/>
            <a:ext cx="8653549" cy="3073093"/>
          </a:xfrm>
        </p:spPr>
        <p:txBody>
          <a:bodyPr/>
          <a:lstStyle/>
          <a:p>
            <a:pPr algn="ctr"/>
            <a:br>
              <a:rPr lang="de-DE" dirty="0"/>
            </a:br>
            <a:r>
              <a:rPr lang="de-DE" sz="4000" dirty="0"/>
              <a:t>in unserem </a:t>
            </a:r>
            <a:br>
              <a:rPr lang="de-DE" sz="4000" dirty="0"/>
            </a:br>
            <a:r>
              <a:rPr lang="de-DE" sz="4000" dirty="0"/>
              <a:t>Evang.-Luth. </a:t>
            </a:r>
            <a:br>
              <a:rPr lang="de-DE" sz="4000" dirty="0"/>
            </a:br>
            <a:r>
              <a:rPr lang="de-DE" sz="4000" dirty="0"/>
              <a:t>Integrativen </a:t>
            </a:r>
            <a:br>
              <a:rPr lang="de-DE" sz="4000" dirty="0"/>
            </a:br>
            <a:r>
              <a:rPr lang="de-DE" sz="4000" dirty="0"/>
              <a:t>Kindergarten Apostelkirche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98477" y="5209470"/>
            <a:ext cx="8769927" cy="1096899"/>
          </a:xfrm>
        </p:spPr>
        <p:txBody>
          <a:bodyPr>
            <a:normAutofit/>
          </a:bodyPr>
          <a:lstStyle/>
          <a:p>
            <a:pPr algn="ctr"/>
            <a:r>
              <a:rPr lang="de-DE" sz="3600" dirty="0">
                <a:solidFill>
                  <a:srgbClr val="FFC000"/>
                </a:solidFill>
              </a:rPr>
              <a:t>„Du stellst meine Füße auf weiten Raum“      </a:t>
            </a:r>
            <a:endParaRPr lang="de-DE" dirty="0">
              <a:solidFill>
                <a:srgbClr val="FFC000"/>
              </a:solidFill>
            </a:endParaRPr>
          </a:p>
          <a:p>
            <a:pPr algn="ctr"/>
            <a:r>
              <a:rPr lang="de-DE" dirty="0">
                <a:solidFill>
                  <a:srgbClr val="FFC000"/>
                </a:solidFill>
              </a:rPr>
              <a:t>    Psalm 31</a:t>
            </a:r>
          </a:p>
        </p:txBody>
      </p:sp>
      <p:pic>
        <p:nvPicPr>
          <p:cNvPr id="5" name="Grafik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477" y="2023399"/>
            <a:ext cx="1814830" cy="19799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hteck 5"/>
          <p:cNvSpPr/>
          <p:nvPr/>
        </p:nvSpPr>
        <p:spPr>
          <a:xfrm>
            <a:off x="2353351" y="930236"/>
            <a:ext cx="70936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5400" b="1" dirty="0">
                <a:solidFill>
                  <a:srgbClr val="FFC000"/>
                </a:solidFill>
              </a:rPr>
              <a:t>Herzlich Willkommen</a:t>
            </a:r>
            <a:endParaRPr lang="de-DE" sz="5400" dirty="0"/>
          </a:p>
        </p:txBody>
      </p:sp>
    </p:spTree>
    <p:extLst>
      <p:ext uri="{BB962C8B-B14F-4D97-AF65-F5344CB8AC3E}">
        <p14:creationId xmlns:p14="http://schemas.microsoft.com/office/powerpoint/2010/main" val="352748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teiloffenes Konzept </a:t>
            </a:r>
          </a:p>
        </p:txBody>
      </p:sp>
      <p:sp>
        <p:nvSpPr>
          <p:cNvPr id="3" name="Rechteck 2"/>
          <p:cNvSpPr/>
          <p:nvPr/>
        </p:nvSpPr>
        <p:spPr>
          <a:xfrm>
            <a:off x="1737361" y="4391350"/>
            <a:ext cx="661816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dirty="0">
                <a:ea typeface="Times New Roman" panose="02020603050405020304" pitchFamily="18" charset="0"/>
              </a:rPr>
              <a:t>                           </a:t>
            </a:r>
            <a:r>
              <a:rPr lang="de-DE" b="1" dirty="0">
                <a:solidFill>
                  <a:srgbClr val="92D050"/>
                </a:solidFill>
                <a:ea typeface="Times New Roman" panose="02020603050405020304" pitchFamily="18" charset="0"/>
              </a:rPr>
              <a:t>Die Kinder entscheiden:</a:t>
            </a:r>
            <a:endParaRPr lang="de-DE" sz="2000" b="1" dirty="0">
              <a:solidFill>
                <a:srgbClr val="92D050"/>
              </a:solidFill>
              <a:ea typeface="Times New Roman" panose="02020603050405020304" pitchFamily="18" charset="0"/>
            </a:endParaRPr>
          </a:p>
          <a:p>
            <a:pPr marL="810260">
              <a:spcAft>
                <a:spcPts val="0"/>
              </a:spcAft>
            </a:pP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wo</a:t>
            </a:r>
            <a:r>
              <a:rPr lang="de-DE" dirty="0">
                <a:ea typeface="Times New Roman" panose="02020603050405020304" pitchFamily="18" charset="0"/>
              </a:rPr>
              <a:t> sie spielen -</a:t>
            </a:r>
            <a:r>
              <a:rPr lang="de-DE" sz="2000" dirty="0">
                <a:ea typeface="Times New Roman" panose="02020603050405020304" pitchFamily="18" charset="0"/>
              </a:rPr>
              <a:t> </a:t>
            </a: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was</a:t>
            </a:r>
            <a:r>
              <a:rPr lang="de-DE" dirty="0">
                <a:ea typeface="Times New Roman" panose="02020603050405020304" pitchFamily="18" charset="0"/>
              </a:rPr>
              <a:t> sie spielen</a:t>
            </a:r>
            <a:r>
              <a:rPr lang="de-DE" sz="2000" dirty="0">
                <a:ea typeface="Times New Roman" panose="02020603050405020304" pitchFamily="18" charset="0"/>
              </a:rPr>
              <a:t> - </a:t>
            </a: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womit</a:t>
            </a:r>
            <a:r>
              <a:rPr lang="de-DE" dirty="0">
                <a:ea typeface="Times New Roman" panose="02020603050405020304" pitchFamily="18" charset="0"/>
              </a:rPr>
              <a:t> sie spielen</a:t>
            </a:r>
            <a:endParaRPr lang="de-DE" sz="2000" dirty="0">
              <a:ea typeface="Times New Roman" panose="02020603050405020304" pitchFamily="18" charset="0"/>
            </a:endParaRPr>
          </a:p>
          <a:p>
            <a:pPr marL="810260">
              <a:spcAft>
                <a:spcPts val="0"/>
              </a:spcAft>
            </a:pP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wann</a:t>
            </a:r>
            <a:r>
              <a:rPr lang="de-DE" dirty="0">
                <a:ea typeface="Times New Roman" panose="02020603050405020304" pitchFamily="18" charset="0"/>
              </a:rPr>
              <a:t> sie aufhören</a:t>
            </a:r>
            <a:r>
              <a:rPr lang="de-DE" sz="2000" dirty="0">
                <a:ea typeface="Times New Roman" panose="02020603050405020304" pitchFamily="18" charset="0"/>
              </a:rPr>
              <a:t> - </a:t>
            </a: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wie</a:t>
            </a:r>
            <a:r>
              <a:rPr lang="de-DE" dirty="0">
                <a:ea typeface="Times New Roman" panose="02020603050405020304" pitchFamily="18" charset="0"/>
              </a:rPr>
              <a:t> das Spiel verläuft</a:t>
            </a:r>
            <a:endParaRPr lang="de-DE" sz="2000" dirty="0">
              <a:ea typeface="Times New Roman" panose="02020603050405020304" pitchFamily="18" charset="0"/>
            </a:endParaRPr>
          </a:p>
          <a:p>
            <a:pPr marL="810260">
              <a:spcAft>
                <a:spcPts val="0"/>
              </a:spcAft>
            </a:pPr>
            <a:r>
              <a:rPr lang="de-DE" dirty="0">
                <a:ea typeface="Times New Roman" panose="02020603050405020304" pitchFamily="18" charset="0"/>
              </a:rPr>
              <a:t>mit </a:t>
            </a: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wem</a:t>
            </a:r>
            <a:r>
              <a:rPr lang="de-DE" dirty="0">
                <a:ea typeface="Times New Roman" panose="02020603050405020304" pitchFamily="18" charset="0"/>
              </a:rPr>
              <a:t> sie spielen</a:t>
            </a:r>
            <a:r>
              <a:rPr lang="de-DE" sz="2000" dirty="0">
                <a:ea typeface="Times New Roman" panose="02020603050405020304" pitchFamily="18" charset="0"/>
              </a:rPr>
              <a:t> - </a:t>
            </a: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wann</a:t>
            </a:r>
            <a:r>
              <a:rPr lang="de-DE" dirty="0">
                <a:ea typeface="Times New Roman" panose="02020603050405020304" pitchFamily="18" charset="0"/>
                <a:cs typeface="Times New Roman" panose="02020603050405020304" pitchFamily="18" charset="0"/>
              </a:rPr>
              <a:t> sie unterbrechen	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2358043" y="146724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/>
              <a:t>Ein augenfälliges Merkmal unserer Pädagogik ist die </a:t>
            </a:r>
            <a:r>
              <a:rPr lang="de-DE" b="1" dirty="0">
                <a:solidFill>
                  <a:srgbClr val="9966FF"/>
                </a:solidFill>
              </a:rPr>
              <a:t>offene Gruppenarbeit </a:t>
            </a:r>
            <a:r>
              <a:rPr lang="de-DE" dirty="0"/>
              <a:t>während der Freispielzeit. </a:t>
            </a:r>
          </a:p>
        </p:txBody>
      </p:sp>
      <p:sp>
        <p:nvSpPr>
          <p:cNvPr id="5" name="Rechteck 4"/>
          <p:cNvSpPr/>
          <p:nvPr/>
        </p:nvSpPr>
        <p:spPr>
          <a:xfrm>
            <a:off x="619145" y="2433567"/>
            <a:ext cx="9081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Nach Absprache mit den pädagogischen Fachkräften </a:t>
            </a:r>
            <a:r>
              <a:rPr lang="de-DE" b="1" dirty="0">
                <a:solidFill>
                  <a:srgbClr val="FFC000"/>
                </a:solidFill>
              </a:rPr>
              <a:t>können </a:t>
            </a:r>
            <a:r>
              <a:rPr lang="de-DE" dirty="0"/>
              <a:t>die Kinder sämtliche Spielbereiche in den Gruppen- und Nebenräumen sowie im Flur und im Garten nutzen. </a:t>
            </a:r>
          </a:p>
        </p:txBody>
      </p:sp>
      <p:sp>
        <p:nvSpPr>
          <p:cNvPr id="6" name="Rechteck 5"/>
          <p:cNvSpPr/>
          <p:nvPr/>
        </p:nvSpPr>
        <p:spPr>
          <a:xfrm>
            <a:off x="677332" y="3593437"/>
            <a:ext cx="9285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Die Kinder schätzen die </a:t>
            </a:r>
            <a:r>
              <a:rPr lang="de-DE" b="1" dirty="0">
                <a:solidFill>
                  <a:srgbClr val="9966FF"/>
                </a:solidFill>
              </a:rPr>
              <a:t>Offenheit</a:t>
            </a:r>
            <a:r>
              <a:rPr lang="de-DE" dirty="0"/>
              <a:t> und fühlen sich in ihrer </a:t>
            </a:r>
            <a:r>
              <a:rPr lang="de-DE" b="1" dirty="0">
                <a:solidFill>
                  <a:srgbClr val="9966FF"/>
                </a:solidFill>
              </a:rPr>
              <a:t>Gruppe</a:t>
            </a:r>
            <a:r>
              <a:rPr lang="de-DE" dirty="0"/>
              <a:t> beheimatet. </a:t>
            </a:r>
          </a:p>
        </p:txBody>
      </p:sp>
      <p:pic>
        <p:nvPicPr>
          <p:cNvPr id="7" name="Bild 2" descr="fußabdruck-symbol - laufende füße barfuß stock-grafiken, -clipart, -cartoons und -symbole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66964" r="67757" b="3770"/>
          <a:stretch/>
        </p:blipFill>
        <p:spPr bwMode="auto">
          <a:xfrm rot="1303285">
            <a:off x="876311" y="4480761"/>
            <a:ext cx="1111649" cy="1288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82835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927" y="610096"/>
            <a:ext cx="8596668" cy="1320800"/>
          </a:xfrm>
        </p:spPr>
        <p:txBody>
          <a:bodyPr/>
          <a:lstStyle/>
          <a:p>
            <a:pPr algn="ctr"/>
            <a:r>
              <a:rPr lang="de-DE" dirty="0"/>
              <a:t>Projekte</a:t>
            </a:r>
          </a:p>
        </p:txBody>
      </p:sp>
      <p:sp>
        <p:nvSpPr>
          <p:cNvPr id="7" name="Rechteck 6"/>
          <p:cNvSpPr/>
          <p:nvPr/>
        </p:nvSpPr>
        <p:spPr>
          <a:xfrm>
            <a:off x="677334" y="1411538"/>
            <a:ext cx="83958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Projekte entstehen </a:t>
            </a:r>
          </a:p>
          <a:p>
            <a:pPr marL="285750" indent="-285750" algn="ctr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dirty="0">
                <a:ea typeface="Times New Roman" panose="02020603050405020304" pitchFamily="18" charset="0"/>
              </a:rPr>
              <a:t>aus der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Beobachtung</a:t>
            </a:r>
            <a:r>
              <a:rPr lang="de-DE" dirty="0">
                <a:ea typeface="Times New Roman" panose="02020603050405020304" pitchFamily="18" charset="0"/>
              </a:rPr>
              <a:t>, </a:t>
            </a:r>
          </a:p>
          <a:p>
            <a:pPr marL="285750" indent="-285750" algn="ctr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dirty="0">
                <a:ea typeface="Times New Roman" panose="02020603050405020304" pitchFamily="18" charset="0"/>
              </a:rPr>
              <a:t>aus der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Situation</a:t>
            </a:r>
            <a:r>
              <a:rPr lang="de-DE" dirty="0">
                <a:solidFill>
                  <a:srgbClr val="FFC000"/>
                </a:solidFill>
                <a:ea typeface="Times New Roman" panose="02020603050405020304" pitchFamily="18" charset="0"/>
              </a:rPr>
              <a:t> </a:t>
            </a:r>
            <a:r>
              <a:rPr lang="de-DE" dirty="0">
                <a:ea typeface="Times New Roman" panose="02020603050405020304" pitchFamily="18" charset="0"/>
              </a:rPr>
              <a:t>dessen, was die Kinder bewegt und </a:t>
            </a:r>
          </a:p>
          <a:p>
            <a:pPr marL="285750" indent="-285750" algn="ctr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dirty="0">
                <a:ea typeface="Times New Roman" panose="02020603050405020304" pitchFamily="18" charset="0"/>
              </a:rPr>
              <a:t>aus den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Fragen</a:t>
            </a:r>
            <a:r>
              <a:rPr lang="de-DE" dirty="0">
                <a:ea typeface="Times New Roman" panose="02020603050405020304" pitchFamily="18" charset="0"/>
              </a:rPr>
              <a:t> der Kinder.</a:t>
            </a:r>
            <a:endParaRPr lang="de-DE" sz="2000" dirty="0"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dirty="0">
                <a:ea typeface="Times New Roman" panose="02020603050405020304" pitchFamily="18" charset="0"/>
              </a:rPr>
              <a:t>Dabei orientieren wir uns an den religiösen Festen, </a:t>
            </a:r>
          </a:p>
          <a:p>
            <a:pPr algn="ctr">
              <a:spcAft>
                <a:spcPts val="0"/>
              </a:spcAft>
            </a:pPr>
            <a:r>
              <a:rPr lang="de-DE" dirty="0">
                <a:ea typeface="Times New Roman" panose="02020603050405020304" pitchFamily="18" charset="0"/>
              </a:rPr>
              <a:t>die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inhaltlich</a:t>
            </a:r>
            <a:r>
              <a:rPr lang="de-DE" dirty="0">
                <a:ea typeface="Times New Roman" panose="02020603050405020304" pitchFamily="18" charset="0"/>
              </a:rPr>
              <a:t> in die Projekte eingebaut werden. </a:t>
            </a:r>
            <a:endParaRPr lang="de-DE" sz="2000" dirty="0">
              <a:ea typeface="Times New Roman" panose="02020603050405020304" pitchFamily="18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246603" y="5557741"/>
            <a:ext cx="7410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dirty="0">
                <a:ea typeface="Times New Roman" panose="02020603050405020304" pitchFamily="18" charset="0"/>
              </a:rPr>
              <a:t>Projekte sind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zeitintensiv</a:t>
            </a:r>
            <a:r>
              <a:rPr lang="de-DE" dirty="0">
                <a:ea typeface="Times New Roman" panose="02020603050405020304" pitchFamily="18" charset="0"/>
              </a:rPr>
              <a:t>,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umfangreich</a:t>
            </a:r>
            <a:r>
              <a:rPr lang="de-DE" dirty="0">
                <a:ea typeface="Times New Roman" panose="02020603050405020304" pitchFamily="18" charset="0"/>
              </a:rPr>
              <a:t> und im Ausgang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offen</a:t>
            </a:r>
            <a:r>
              <a:rPr lang="de-DE" dirty="0">
                <a:ea typeface="Times New Roman" panose="02020603050405020304" pitchFamily="18" charset="0"/>
              </a:rPr>
              <a:t>. </a:t>
            </a:r>
            <a:endParaRPr lang="de-DE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716425" y="4605220"/>
            <a:ext cx="9127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dirty="0">
                <a:ea typeface="Times New Roman" panose="02020603050405020304" pitchFamily="18" charset="0"/>
              </a:rPr>
              <a:t>Bei einem Projekt dabei zu sein bedeutet für alle Beteiligten, </a:t>
            </a:r>
          </a:p>
          <a:p>
            <a:pPr>
              <a:spcAft>
                <a:spcPts val="0"/>
              </a:spcAft>
            </a:pPr>
            <a:r>
              <a:rPr lang="de-DE" dirty="0">
                <a:ea typeface="Times New Roman" panose="02020603050405020304" pitchFamily="18" charset="0"/>
              </a:rPr>
              <a:t>vom Erstgespräch bis zur Reflexion daran teilzunehmen. </a:t>
            </a:r>
            <a:endParaRPr lang="de-DE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677334" y="3251796"/>
            <a:ext cx="79802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dirty="0">
                <a:ea typeface="Times New Roman" panose="02020603050405020304" pitchFamily="18" charset="0"/>
              </a:rPr>
              <a:t>Der Projektverlauf wird von </a:t>
            </a: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allen</a:t>
            </a:r>
            <a:r>
              <a:rPr lang="de-DE" dirty="0">
                <a:ea typeface="Times New Roman" panose="02020603050405020304" pitchFamily="18" charset="0"/>
              </a:rPr>
              <a:t> Beteiligten beeinflusst.</a:t>
            </a:r>
          </a:p>
          <a:p>
            <a:pPr algn="ctr">
              <a:spcAft>
                <a:spcPts val="0"/>
              </a:spcAft>
            </a:pPr>
            <a:r>
              <a:rPr lang="de-DE" dirty="0">
                <a:ea typeface="Times New Roman" panose="02020603050405020304" pitchFamily="18" charset="0"/>
              </a:rPr>
              <a:t>Die Kinder </a:t>
            </a: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entscheiden</a:t>
            </a:r>
            <a:r>
              <a:rPr lang="de-DE" dirty="0">
                <a:ea typeface="Times New Roman" panose="02020603050405020304" pitchFamily="18" charset="0"/>
              </a:rPr>
              <a:t> mit, wie das Projekt verläuft, sie bringen </a:t>
            </a: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Wünsche</a:t>
            </a:r>
            <a:r>
              <a:rPr lang="de-DE" dirty="0">
                <a:ea typeface="Times New Roman" panose="02020603050405020304" pitchFamily="18" charset="0"/>
              </a:rPr>
              <a:t>, </a:t>
            </a: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Ideen</a:t>
            </a:r>
            <a:r>
              <a:rPr lang="de-DE" dirty="0">
                <a:ea typeface="Times New Roman" panose="02020603050405020304" pitchFamily="18" charset="0"/>
              </a:rPr>
              <a:t> und </a:t>
            </a:r>
            <a:r>
              <a:rPr lang="de-DE" b="1" dirty="0">
                <a:solidFill>
                  <a:srgbClr val="FFC000"/>
                </a:solidFill>
                <a:ea typeface="Times New Roman" panose="02020603050405020304" pitchFamily="18" charset="0"/>
              </a:rPr>
              <a:t>Erfahrungen</a:t>
            </a:r>
            <a:r>
              <a:rPr lang="de-DE" dirty="0">
                <a:ea typeface="Times New Roman" panose="02020603050405020304" pitchFamily="18" charset="0"/>
              </a:rPr>
              <a:t> mit ein. </a:t>
            </a:r>
          </a:p>
          <a:p>
            <a:pPr algn="ctr">
              <a:spcAft>
                <a:spcPts val="0"/>
              </a:spcAft>
            </a:pPr>
            <a:r>
              <a:rPr lang="de-DE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Projektarbeit ist 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die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 Form nachhaltigen Lernens.</a:t>
            </a:r>
            <a:endParaRPr lang="de-DE" sz="2000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</p:txBody>
      </p:sp>
      <p:pic>
        <p:nvPicPr>
          <p:cNvPr id="13" name="Bild 2" descr="fußabdruck-symbol - laufende füße barfuß stock-grafiken, -clipart, -cartoons und -symbole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66964" r="67757" b="3770"/>
          <a:stretch/>
        </p:blipFill>
        <p:spPr bwMode="auto">
          <a:xfrm rot="20842762">
            <a:off x="8438071" y="3408130"/>
            <a:ext cx="1111649" cy="1288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Bild 2" descr="fußabdruck-symbol - laufende füße barfuß stock-grafiken, -clipart, -cartoons und -symbole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66964" r="67757" b="3770"/>
          <a:stretch/>
        </p:blipFill>
        <p:spPr bwMode="auto">
          <a:xfrm rot="1471656">
            <a:off x="894639" y="775920"/>
            <a:ext cx="1111649" cy="1288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777875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7569" y="540328"/>
            <a:ext cx="8728365" cy="1155469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/>
              <a:t>Wir füllen unsere Pädagogik der Vielfalt </a:t>
            </a:r>
            <a:br>
              <a:rPr lang="de-DE" dirty="0"/>
            </a:br>
            <a:r>
              <a:rPr lang="de-DE" dirty="0"/>
              <a:t>mit Leben</a:t>
            </a: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971606"/>
              </p:ext>
            </p:extLst>
          </p:nvPr>
        </p:nvGraphicFramePr>
        <p:xfrm>
          <a:off x="854340" y="1382340"/>
          <a:ext cx="7961459" cy="45713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9372579" imgH="5382871" progId="Word.Document.12">
                  <p:embed/>
                </p:oleObj>
              </mc:Choice>
              <mc:Fallback>
                <p:oleObj name="Dokument" r:id="rId2" imgW="9372579" imgH="5382871" progId="Word.Document.12">
                  <p:embed/>
                  <p:pic>
                    <p:nvPicPr>
                      <p:cNvPr id="3" name="Objek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54340" y="1382340"/>
                        <a:ext cx="7961459" cy="45713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/>
          <p:cNvSpPr/>
          <p:nvPr/>
        </p:nvSpPr>
        <p:spPr>
          <a:xfrm>
            <a:off x="1013083" y="5196337"/>
            <a:ext cx="2377440" cy="64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3629723" y="5196337"/>
            <a:ext cx="2410691" cy="64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Integration</a:t>
            </a:r>
          </a:p>
        </p:txBody>
      </p:sp>
      <p:sp>
        <p:nvSpPr>
          <p:cNvPr id="8" name="Rechteck 7"/>
          <p:cNvSpPr/>
          <p:nvPr/>
        </p:nvSpPr>
        <p:spPr>
          <a:xfrm>
            <a:off x="6220110" y="5196337"/>
            <a:ext cx="2403444" cy="64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Inklusion</a:t>
            </a:r>
          </a:p>
        </p:txBody>
      </p:sp>
      <p:sp>
        <p:nvSpPr>
          <p:cNvPr id="9" name="Rechteck 8"/>
          <p:cNvSpPr/>
          <p:nvPr/>
        </p:nvSpPr>
        <p:spPr>
          <a:xfrm>
            <a:off x="988159" y="5331711"/>
            <a:ext cx="244931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Gleichbehandlung</a:t>
            </a:r>
            <a:endParaRPr lang="de-DE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9473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41383"/>
          </a:xfrm>
        </p:spPr>
        <p:txBody>
          <a:bodyPr/>
          <a:lstStyle/>
          <a:p>
            <a:r>
              <a:rPr lang="de-DE" dirty="0"/>
              <a:t>Elternpartnerschaft - </a:t>
            </a:r>
            <a:r>
              <a:rPr lang="de-DE" b="1" dirty="0" err="1"/>
              <a:t>E</a:t>
            </a:r>
            <a:r>
              <a:rPr lang="de-DE" dirty="0" err="1"/>
              <a:t>ltern</a:t>
            </a:r>
            <a:r>
              <a:rPr lang="de-DE" b="1" dirty="0" err="1"/>
              <a:t>M</a:t>
            </a:r>
            <a:r>
              <a:rPr lang="de-DE" dirty="0" err="1"/>
              <a:t>it</a:t>
            </a:r>
            <a:r>
              <a:rPr lang="de-DE" b="1" dirty="0" err="1"/>
              <a:t>A</a:t>
            </a:r>
            <a:r>
              <a:rPr lang="de-DE" dirty="0" err="1"/>
              <a:t>rbeit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718843" y="5358655"/>
            <a:ext cx="83350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b="1" dirty="0"/>
              <a:t>… und: </a:t>
            </a:r>
            <a:r>
              <a:rPr lang="de-DE" sz="2000" b="1" dirty="0">
                <a:solidFill>
                  <a:srgbClr val="FFC000"/>
                </a:solidFill>
              </a:rPr>
              <a:t>unseren Elternbeirat, der uns in unserer Arbeit unterstützt. </a:t>
            </a:r>
          </a:p>
        </p:txBody>
      </p:sp>
      <p:pic>
        <p:nvPicPr>
          <p:cNvPr id="5" name="Grafik 4" descr="C:\Users\cc\AppData\Local\Microsoft\Windows\Temporary Internet Files\Content.IE5\QRXCUZSI\MC900383642[1].wmf"/>
          <p:cNvPicPr/>
          <p:nvPr/>
        </p:nvPicPr>
        <p:blipFill>
          <a:blip r:embed="rId2" cstate="print">
            <a:duotone>
              <a:srgbClr val="C0504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456" y="1823223"/>
            <a:ext cx="2852899" cy="21511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hteck 2"/>
          <p:cNvSpPr/>
          <p:nvPr/>
        </p:nvSpPr>
        <p:spPr>
          <a:xfrm>
            <a:off x="677333" y="1328674"/>
            <a:ext cx="10469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Eine </a:t>
            </a:r>
            <a:r>
              <a:rPr lang="de-DE" b="1" dirty="0">
                <a:solidFill>
                  <a:srgbClr val="FFC000"/>
                </a:solidFill>
              </a:rPr>
              <a:t>intensive</a:t>
            </a:r>
            <a:r>
              <a:rPr lang="de-DE" dirty="0"/>
              <a:t>, </a:t>
            </a:r>
            <a:r>
              <a:rPr lang="de-DE" b="1" dirty="0">
                <a:solidFill>
                  <a:srgbClr val="FFC000"/>
                </a:solidFill>
              </a:rPr>
              <a:t>partnerschaftliche </a:t>
            </a:r>
            <a:r>
              <a:rPr lang="de-DE" dirty="0"/>
              <a:t>Zusammenarbeit mit den Eltern ist für uns </a:t>
            </a:r>
            <a:r>
              <a:rPr lang="de-DE" b="1" dirty="0">
                <a:solidFill>
                  <a:srgbClr val="FFC000"/>
                </a:solidFill>
              </a:rPr>
              <a:t>selbstverständlich.</a:t>
            </a:r>
          </a:p>
        </p:txBody>
      </p:sp>
      <p:sp>
        <p:nvSpPr>
          <p:cNvPr id="6" name="Rechteck 5"/>
          <p:cNvSpPr/>
          <p:nvPr/>
        </p:nvSpPr>
        <p:spPr>
          <a:xfrm>
            <a:off x="696832" y="1655086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/>
              <a:t>Wir bieten: </a:t>
            </a:r>
          </a:p>
        </p:txBody>
      </p:sp>
      <p:sp>
        <p:nvSpPr>
          <p:cNvPr id="7" name="Rechteck 6"/>
          <p:cNvSpPr/>
          <p:nvPr/>
        </p:nvSpPr>
        <p:spPr>
          <a:xfrm>
            <a:off x="677334" y="1975783"/>
            <a:ext cx="3009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Tür-</a:t>
            </a:r>
            <a:r>
              <a:rPr lang="de-DE" dirty="0"/>
              <a:t> und Angelgespräche,</a:t>
            </a:r>
          </a:p>
        </p:txBody>
      </p:sp>
      <p:sp>
        <p:nvSpPr>
          <p:cNvPr id="8" name="Rechteck 7"/>
          <p:cNvSpPr/>
          <p:nvPr/>
        </p:nvSpPr>
        <p:spPr>
          <a:xfrm>
            <a:off x="677334" y="2271517"/>
            <a:ext cx="2965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b="1" dirty="0">
                <a:solidFill>
                  <a:srgbClr val="9966FF"/>
                </a:solidFill>
              </a:rPr>
              <a:t>Entwicklung</a:t>
            </a:r>
            <a:r>
              <a:rPr lang="de-DE" dirty="0"/>
              <a:t>sgespräche, </a:t>
            </a:r>
          </a:p>
        </p:txBody>
      </p:sp>
      <p:sp>
        <p:nvSpPr>
          <p:cNvPr id="9" name="Rechteck 8"/>
          <p:cNvSpPr/>
          <p:nvPr/>
        </p:nvSpPr>
        <p:spPr>
          <a:xfrm>
            <a:off x="696832" y="2602110"/>
            <a:ext cx="1683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Hospitation</a:t>
            </a:r>
            <a:r>
              <a:rPr lang="de-DE" dirty="0"/>
              <a:t>,</a:t>
            </a:r>
          </a:p>
        </p:txBody>
      </p:sp>
      <p:sp>
        <p:nvSpPr>
          <p:cNvPr id="10" name="Rechteck 9"/>
          <p:cNvSpPr/>
          <p:nvPr/>
        </p:nvSpPr>
        <p:spPr>
          <a:xfrm>
            <a:off x="668362" y="2913907"/>
            <a:ext cx="2835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dirty="0"/>
              <a:t>Kindergarten-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Bücherei</a:t>
            </a:r>
            <a:r>
              <a:rPr lang="de-DE" dirty="0"/>
              <a:t>,</a:t>
            </a:r>
          </a:p>
        </p:txBody>
      </p:sp>
      <p:sp>
        <p:nvSpPr>
          <p:cNvPr id="11" name="Rechteck 10"/>
          <p:cNvSpPr/>
          <p:nvPr/>
        </p:nvSpPr>
        <p:spPr>
          <a:xfrm>
            <a:off x="655414" y="3246407"/>
            <a:ext cx="375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b="1" dirty="0">
                <a:solidFill>
                  <a:srgbClr val="9966FF"/>
                </a:solidFill>
              </a:rPr>
              <a:t>Frühstücksbüffet</a:t>
            </a:r>
            <a:r>
              <a:rPr lang="de-DE" dirty="0"/>
              <a:t> für die Kinder,</a:t>
            </a:r>
          </a:p>
        </p:txBody>
      </p:sp>
      <p:sp>
        <p:nvSpPr>
          <p:cNvPr id="13" name="Rechteck 12"/>
          <p:cNvSpPr/>
          <p:nvPr/>
        </p:nvSpPr>
        <p:spPr>
          <a:xfrm>
            <a:off x="607632" y="3559146"/>
            <a:ext cx="7691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Mitwirkung</a:t>
            </a:r>
            <a:r>
              <a:rPr lang="de-DE" dirty="0"/>
              <a:t>smöglichkeiten in gemeinsamen Aktivitäten und Projekten,</a:t>
            </a:r>
          </a:p>
        </p:txBody>
      </p:sp>
      <p:sp>
        <p:nvSpPr>
          <p:cNvPr id="14" name="Rechteck 13"/>
          <p:cNvSpPr/>
          <p:nvPr/>
        </p:nvSpPr>
        <p:spPr>
          <a:xfrm>
            <a:off x="696832" y="3862035"/>
            <a:ext cx="73258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dirty="0"/>
              <a:t>Gruppen</a:t>
            </a:r>
            <a:r>
              <a:rPr lang="de-DE" b="1" dirty="0">
                <a:solidFill>
                  <a:srgbClr val="9966FF"/>
                </a:solidFill>
              </a:rPr>
              <a:t>übergreifend</a:t>
            </a:r>
            <a:r>
              <a:rPr lang="de-DE" dirty="0">
                <a:solidFill>
                  <a:srgbClr val="9966FF"/>
                </a:solidFill>
              </a:rPr>
              <a:t>e</a:t>
            </a:r>
            <a:r>
              <a:rPr lang="de-DE" dirty="0"/>
              <a:t> und gruppen</a:t>
            </a:r>
            <a:r>
              <a:rPr lang="de-DE" b="1" dirty="0">
                <a:solidFill>
                  <a:srgbClr val="9966FF"/>
                </a:solidFill>
              </a:rPr>
              <a:t>intern</a:t>
            </a:r>
            <a:r>
              <a:rPr lang="de-DE" dirty="0">
                <a:solidFill>
                  <a:srgbClr val="9966FF"/>
                </a:solidFill>
              </a:rPr>
              <a:t>e</a:t>
            </a:r>
            <a:r>
              <a:rPr lang="de-DE" dirty="0"/>
              <a:t> Elternabende,</a:t>
            </a:r>
          </a:p>
        </p:txBody>
      </p:sp>
      <p:sp>
        <p:nvSpPr>
          <p:cNvPr id="15" name="Rechteck 14"/>
          <p:cNvSpPr/>
          <p:nvPr/>
        </p:nvSpPr>
        <p:spPr>
          <a:xfrm>
            <a:off x="677333" y="4215065"/>
            <a:ext cx="7891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dirty="0"/>
              <a:t>Vorträge und Workshops in Zusammenarbeit mit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</a:rPr>
              <a:t>FamilienZeit</a:t>
            </a:r>
            <a:r>
              <a:rPr lang="de-DE" dirty="0"/>
              <a:t> Rosenheim</a:t>
            </a:r>
          </a:p>
        </p:txBody>
      </p:sp>
      <p:sp>
        <p:nvSpPr>
          <p:cNvPr id="17" name="Rechteck 16"/>
          <p:cNvSpPr/>
          <p:nvPr/>
        </p:nvSpPr>
        <p:spPr>
          <a:xfrm>
            <a:off x="677333" y="4577057"/>
            <a:ext cx="25895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b="1" dirty="0">
                <a:solidFill>
                  <a:srgbClr val="9966FF"/>
                </a:solidFill>
              </a:rPr>
              <a:t>Feste</a:t>
            </a:r>
            <a:r>
              <a:rPr lang="de-DE" dirty="0"/>
              <a:t> und </a:t>
            </a:r>
            <a:r>
              <a:rPr lang="de-DE" b="1" dirty="0">
                <a:solidFill>
                  <a:srgbClr val="9966FF"/>
                </a:solidFill>
              </a:rPr>
              <a:t>Aktionen</a:t>
            </a:r>
            <a:r>
              <a:rPr lang="de-DE" dirty="0"/>
              <a:t>, </a:t>
            </a:r>
          </a:p>
        </p:txBody>
      </p:sp>
      <p:sp>
        <p:nvSpPr>
          <p:cNvPr id="18" name="Rechteck 17"/>
          <p:cNvSpPr/>
          <p:nvPr/>
        </p:nvSpPr>
        <p:spPr>
          <a:xfrm>
            <a:off x="718843" y="4967856"/>
            <a:ext cx="3159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dirty="0"/>
              <a:t>jährliche Eltern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umfragen</a:t>
            </a:r>
            <a:r>
              <a:rPr lang="de-DE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0686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Unser Leitbild – </a:t>
            </a:r>
            <a:br>
              <a:rPr lang="de-DE" dirty="0"/>
            </a:br>
            <a:r>
              <a:rPr lang="de-DE" b="1" dirty="0">
                <a:solidFill>
                  <a:srgbClr val="FFC000"/>
                </a:solidFill>
              </a:rPr>
              <a:t>Du stellst meine Füße auf weiten Raum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989215" y="2044932"/>
            <a:ext cx="740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… unter diesem Leitbild verstehen wir das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Leben</a:t>
            </a:r>
            <a:r>
              <a:rPr lang="de-DE" dirty="0"/>
              <a:t> und das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Handeln</a:t>
            </a:r>
            <a:r>
              <a:rPr lang="de-DE" dirty="0"/>
              <a:t> in unserem Kindergarten Apostelkirche.</a:t>
            </a:r>
          </a:p>
        </p:txBody>
      </p:sp>
      <p:sp>
        <p:nvSpPr>
          <p:cNvPr id="5" name="Rechteck 4"/>
          <p:cNvSpPr/>
          <p:nvPr/>
        </p:nvSpPr>
        <p:spPr>
          <a:xfrm>
            <a:off x="989215" y="2805795"/>
            <a:ext cx="81630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Unsere 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Kinder</a:t>
            </a:r>
            <a:r>
              <a:rPr lang="de-DE" dirty="0"/>
              <a:t>, unsere Kindergarten-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Eltern</a:t>
            </a:r>
            <a:r>
              <a:rPr lang="de-DE" dirty="0"/>
              <a:t> und wir, das Kindergarten-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Team</a:t>
            </a:r>
            <a:r>
              <a:rPr lang="de-DE" dirty="0"/>
              <a:t>, erleben im 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Miteinander</a:t>
            </a:r>
            <a:r>
              <a:rPr lang="de-DE" dirty="0"/>
              <a:t>, wie wir gemeinsam den weiten Raum des Kindergartenalltags 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gestalten</a:t>
            </a:r>
            <a:r>
              <a:rPr lang="de-DE" dirty="0"/>
              <a:t> und so in unserem Sein und unserem Werden immer wieder neu 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festen Boden </a:t>
            </a:r>
            <a:r>
              <a:rPr lang="de-DE" dirty="0"/>
              <a:t>unter unseren Füßen gewinnen.</a:t>
            </a:r>
          </a:p>
        </p:txBody>
      </p:sp>
      <p:sp>
        <p:nvSpPr>
          <p:cNvPr id="6" name="Rechteck 5"/>
          <p:cNvSpPr/>
          <p:nvPr/>
        </p:nvSpPr>
        <p:spPr>
          <a:xfrm>
            <a:off x="989215" y="4235188"/>
            <a:ext cx="7930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/>
              <a:t>So gelingt es, durch vielfältige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Erfahrungen</a:t>
            </a:r>
            <a:r>
              <a:rPr lang="de-DE" dirty="0"/>
              <a:t> und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Erlebnisse</a:t>
            </a:r>
            <a:r>
              <a:rPr lang="de-DE" dirty="0"/>
              <a:t> einen </a:t>
            </a:r>
          </a:p>
          <a:p>
            <a:pPr algn="ctr"/>
            <a:r>
              <a:rPr lang="de-DE" dirty="0"/>
              <a:t>ganz eigenen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individuellen Weg </a:t>
            </a:r>
            <a:r>
              <a:rPr lang="de-DE" dirty="0"/>
              <a:t>zu finden.</a:t>
            </a:r>
          </a:p>
        </p:txBody>
      </p:sp>
      <p:sp>
        <p:nvSpPr>
          <p:cNvPr id="7" name="Rechteck 6"/>
          <p:cNvSpPr/>
          <p:nvPr/>
        </p:nvSpPr>
        <p:spPr>
          <a:xfrm>
            <a:off x="1644534" y="511058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de-DE" sz="2400" dirty="0">
                <a:solidFill>
                  <a:srgbClr val="FFC000"/>
                </a:solidFill>
                <a:ea typeface="+mj-ea"/>
                <a:cs typeface="+mj-cs"/>
              </a:rPr>
              <a:t>Glaube und Vertrauen als etwas, das </a:t>
            </a:r>
          </a:p>
          <a:p>
            <a:pPr algn="ctr"/>
            <a:r>
              <a:rPr lang="de-DE" sz="2400" dirty="0">
                <a:solidFill>
                  <a:srgbClr val="FFC000"/>
                </a:solidFill>
                <a:ea typeface="+mj-ea"/>
                <a:cs typeface="+mj-cs"/>
              </a:rPr>
              <a:t>das Leben lebenswert macht.</a:t>
            </a:r>
            <a:endParaRPr lang="de-DE" sz="2400" dirty="0">
              <a:solidFill>
                <a:srgbClr val="FFC000"/>
              </a:solidFill>
            </a:endParaRPr>
          </a:p>
        </p:txBody>
      </p:sp>
      <p:pic>
        <p:nvPicPr>
          <p:cNvPr id="8" name="Bild 2" descr="fußabdruck-symbol - laufende füße barfuß stock-grafiken, -clipart, -cartoons und -symbole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66964" r="67757" b="3770"/>
          <a:stretch/>
        </p:blipFill>
        <p:spPr bwMode="auto">
          <a:xfrm rot="20842762">
            <a:off x="8014122" y="4488197"/>
            <a:ext cx="1111649" cy="1288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71828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7314"/>
          </a:xfrm>
        </p:spPr>
        <p:txBody>
          <a:bodyPr>
            <a:normAutofit/>
          </a:bodyPr>
          <a:lstStyle/>
          <a:p>
            <a:r>
              <a:rPr lang="de-DE" sz="4400" dirty="0"/>
              <a:t>    Öffnungszeiten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341120" y="4547840"/>
            <a:ext cx="7024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dirty="0"/>
              <a:t> </a:t>
            </a:r>
          </a:p>
          <a:p>
            <a:endParaRPr lang="de-DE" dirty="0"/>
          </a:p>
          <a:p>
            <a:r>
              <a:rPr lang="de-DE" dirty="0"/>
              <a:t>Für Weiterbildung können zusätzlich </a:t>
            </a:r>
            <a:r>
              <a:rPr lang="de-DE" b="1" i="1" dirty="0">
                <a:solidFill>
                  <a:schemeClr val="accent2">
                    <a:lumMod val="75000"/>
                  </a:schemeClr>
                </a:solidFill>
              </a:rPr>
              <a:t>5 Tage </a:t>
            </a:r>
            <a:r>
              <a:rPr lang="de-DE" dirty="0"/>
              <a:t>dazu kommen.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209" y="1842977"/>
            <a:ext cx="3302923" cy="2030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hteck 4"/>
          <p:cNvSpPr/>
          <p:nvPr/>
        </p:nvSpPr>
        <p:spPr>
          <a:xfrm>
            <a:off x="1341120" y="16664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b="1" i="1" dirty="0">
                <a:solidFill>
                  <a:srgbClr val="FFC000"/>
                </a:solidFill>
              </a:rPr>
              <a:t>Montag </a:t>
            </a:r>
            <a:r>
              <a:rPr lang="de-DE" dirty="0"/>
              <a:t>bis</a:t>
            </a:r>
            <a:r>
              <a:rPr lang="de-DE" b="1" i="1" dirty="0">
                <a:solidFill>
                  <a:srgbClr val="FFC000"/>
                </a:solidFill>
              </a:rPr>
              <a:t> Donnerstag </a:t>
            </a:r>
            <a:r>
              <a:rPr lang="de-DE" dirty="0"/>
              <a:t>von 07:00 – 16:00 Uhr</a:t>
            </a:r>
          </a:p>
          <a:p>
            <a:r>
              <a:rPr lang="de-DE" b="1" i="1" dirty="0">
                <a:solidFill>
                  <a:srgbClr val="FFC000"/>
                </a:solidFill>
              </a:rPr>
              <a:t>Freitag</a:t>
            </a:r>
            <a:r>
              <a:rPr lang="de-DE" dirty="0"/>
              <a:t> von 07:00 – 14:00 Uhr</a:t>
            </a:r>
          </a:p>
        </p:txBody>
      </p:sp>
      <p:sp>
        <p:nvSpPr>
          <p:cNvPr id="6" name="Rechteck 5"/>
          <p:cNvSpPr/>
          <p:nvPr/>
        </p:nvSpPr>
        <p:spPr>
          <a:xfrm>
            <a:off x="1341120" y="254225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/>
              <a:t>Unsere</a:t>
            </a:r>
            <a:r>
              <a:rPr lang="de-DE" b="1" i="1" dirty="0">
                <a:solidFill>
                  <a:srgbClr val="9966FF"/>
                </a:solidFill>
              </a:rPr>
              <a:t> Kernzeit</a:t>
            </a:r>
            <a:r>
              <a:rPr lang="de-DE" b="1" i="1" dirty="0"/>
              <a:t>:</a:t>
            </a:r>
          </a:p>
          <a:p>
            <a:r>
              <a:rPr lang="de-DE" dirty="0"/>
              <a:t>Montag bis Freitag von 08:30 – 12:30 Uhr</a:t>
            </a:r>
          </a:p>
        </p:txBody>
      </p:sp>
      <p:sp>
        <p:nvSpPr>
          <p:cNvPr id="7" name="Rechteck 6"/>
          <p:cNvSpPr/>
          <p:nvPr/>
        </p:nvSpPr>
        <p:spPr>
          <a:xfrm>
            <a:off x="1341120" y="3175717"/>
            <a:ext cx="47308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Erste </a:t>
            </a:r>
            <a:r>
              <a:rPr lang="de-DE" b="1" i="1" dirty="0">
                <a:solidFill>
                  <a:schemeClr val="accent5">
                    <a:lumMod val="75000"/>
                  </a:schemeClr>
                </a:solidFill>
              </a:rPr>
              <a:t>Abholzeit</a:t>
            </a:r>
            <a:r>
              <a:rPr lang="de-DE" dirty="0"/>
              <a:t> von 12:30 Uhr - 12:45 Uhr</a:t>
            </a:r>
          </a:p>
          <a:p>
            <a:r>
              <a:rPr lang="de-DE" dirty="0"/>
              <a:t>Zweite Abholzeit von 13:30 Uhr - 16:00 Uhr </a:t>
            </a:r>
          </a:p>
        </p:txBody>
      </p:sp>
      <p:sp>
        <p:nvSpPr>
          <p:cNvPr id="8" name="Rechteck 7"/>
          <p:cNvSpPr/>
          <p:nvPr/>
        </p:nvSpPr>
        <p:spPr>
          <a:xfrm>
            <a:off x="1341120" y="380917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/>
              <a:t>Unser Kindergarten ist </a:t>
            </a:r>
            <a:r>
              <a:rPr lang="de-DE" b="1" i="1" dirty="0">
                <a:solidFill>
                  <a:schemeClr val="accent2">
                    <a:lumMod val="75000"/>
                  </a:schemeClr>
                </a:solidFill>
              </a:rPr>
              <a:t>30 Tage </a:t>
            </a:r>
            <a:r>
              <a:rPr lang="de-DE" dirty="0"/>
              <a:t>im Kindergartenjahr </a:t>
            </a:r>
            <a:r>
              <a:rPr lang="de-DE" b="1" i="1" dirty="0">
                <a:solidFill>
                  <a:schemeClr val="accent2">
                    <a:lumMod val="75000"/>
                  </a:schemeClr>
                </a:solidFill>
              </a:rPr>
              <a:t>geschlossen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dirty="0"/>
              <a:t>Buß- und Bettag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dirty="0"/>
              <a:t>Weihnachten ca. 2 Wochen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dirty="0"/>
              <a:t>Sommerferien 4 Wochen</a:t>
            </a:r>
          </a:p>
        </p:txBody>
      </p:sp>
    </p:spTree>
    <p:extLst>
      <p:ext uri="{BB962C8B-B14F-4D97-AF65-F5344CB8AC3E}">
        <p14:creationId xmlns:p14="http://schemas.microsoft.com/office/powerpoint/2010/main" val="37419758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C:\Users\Kiga\Pictures\ControlCenter4\Scan\CCI_00000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" t="16202" r="2767" b="14790"/>
          <a:stretch/>
        </p:blipFill>
        <p:spPr bwMode="auto">
          <a:xfrm>
            <a:off x="744677" y="200880"/>
            <a:ext cx="6840000" cy="648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1197033" y="4231178"/>
            <a:ext cx="30507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FFC000"/>
                </a:solidFill>
              </a:rPr>
              <a:t>Plan unseres Kindergartens</a:t>
            </a:r>
          </a:p>
        </p:txBody>
      </p:sp>
      <p:pic>
        <p:nvPicPr>
          <p:cNvPr id="7" name="Bild 2" descr="fußabdruck-symbol - laufende füße barfuß stock-grafiken, -clipart, -cartoons und -symbole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66964" r="67757" b="3770"/>
          <a:stretch/>
        </p:blipFill>
        <p:spPr bwMode="auto">
          <a:xfrm rot="746075">
            <a:off x="8164374" y="1124314"/>
            <a:ext cx="1111649" cy="1288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Bild 2" descr="fußabdruck-symbol - laufende füße barfuß stock-grafiken, -clipart, -cartoons und -symbole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66964" r="67757" b="3770"/>
          <a:stretch/>
        </p:blipFill>
        <p:spPr bwMode="auto">
          <a:xfrm rot="20842762">
            <a:off x="8806124" y="2796597"/>
            <a:ext cx="1111649" cy="1288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Bild 2" descr="fußabdruck-symbol - laufende füße barfuß stock-grafiken, -clipart, -cartoons und -symbole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66964" r="67757" b="3770"/>
          <a:stretch/>
        </p:blipFill>
        <p:spPr bwMode="auto">
          <a:xfrm rot="20842762">
            <a:off x="8014122" y="4488197"/>
            <a:ext cx="1111649" cy="1288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72973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3441469" y="686012"/>
            <a:ext cx="2926080" cy="430887"/>
          </a:xfrm>
          <a:prstGeom prst="rect">
            <a:avLst/>
          </a:prstGeom>
          <a:ln w="38100">
            <a:solidFill>
              <a:srgbClr val="9999FF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200" b="1" dirty="0">
                <a:latin typeface="Verdana" panose="020B0604030504040204" pitchFamily="34" charset="0"/>
                <a:ea typeface="Times New Roman" panose="02020603050405020304" pitchFamily="18" charset="0"/>
              </a:rPr>
              <a:t>Träger</a:t>
            </a:r>
            <a:endParaRPr lang="de-D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Evang.-Luth. Kirchengemeinde Rosenheim</a:t>
            </a: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023360" y="1470521"/>
            <a:ext cx="1807835" cy="430887"/>
          </a:xfrm>
          <a:prstGeom prst="rect">
            <a:avLst/>
          </a:prstGeom>
          <a:solidFill>
            <a:srgbClr val="9999FF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200" b="1" dirty="0">
                <a:latin typeface="Verdana" panose="020B0604030504040204" pitchFamily="34" charset="0"/>
                <a:ea typeface="Times New Roman" panose="02020603050405020304" pitchFamily="18" charset="0"/>
              </a:rPr>
              <a:t>Trägervertretung</a:t>
            </a:r>
            <a:endParaRPr lang="de-D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Wilfried </a:t>
            </a:r>
            <a:r>
              <a:rPr lang="de-DE" sz="1000">
                <a:latin typeface="Verdana" panose="020B0604030504040204" pitchFamily="34" charset="0"/>
                <a:ea typeface="Times New Roman" panose="02020603050405020304" pitchFamily="18" charset="0"/>
              </a:rPr>
              <a:t>Dietsch  </a:t>
            </a: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919291" y="2255030"/>
            <a:ext cx="2510287" cy="861774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200" b="1" dirty="0">
                <a:latin typeface="Verdana" panose="020B0604030504040204" pitchFamily="34" charset="0"/>
                <a:ea typeface="Times New Roman" panose="02020603050405020304" pitchFamily="18" charset="0"/>
              </a:rPr>
              <a:t>Leitungsteam</a:t>
            </a:r>
            <a:endParaRPr lang="de-D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de-DE" sz="900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Andrea Obermaier</a:t>
            </a:r>
          </a:p>
          <a:p>
            <a:pPr algn="ctr">
              <a:spcAft>
                <a:spcPts val="0"/>
              </a:spcAft>
            </a:pP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Eva Baur</a:t>
            </a:r>
          </a:p>
          <a:p>
            <a:pPr algn="ctr">
              <a:spcAft>
                <a:spcPts val="0"/>
              </a:spcAft>
            </a:pPr>
            <a:endParaRPr lang="de-DE" sz="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5203767" y="2434846"/>
            <a:ext cx="2032462" cy="584775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200" b="1" dirty="0">
                <a:latin typeface="Verdana" panose="020B0604030504040204" pitchFamily="34" charset="0"/>
                <a:ea typeface="Times New Roman" panose="02020603050405020304" pitchFamily="18" charset="0"/>
              </a:rPr>
              <a:t>Elternbeirat</a:t>
            </a:r>
            <a:endParaRPr lang="de-D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Wird nach </a:t>
            </a:r>
            <a:r>
              <a:rPr lang="de-DE" sz="1000" dirty="0" err="1">
                <a:latin typeface="Verdana" panose="020B0604030504040204" pitchFamily="34" charset="0"/>
                <a:ea typeface="Times New Roman" panose="02020603050405020304" pitchFamily="18" charset="0"/>
              </a:rPr>
              <a:t>BayKiBiG</a:t>
            </a: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 jährlich </a:t>
            </a:r>
          </a:p>
          <a:p>
            <a:pPr algn="ctr">
              <a:spcAft>
                <a:spcPts val="0"/>
              </a:spcAft>
            </a:pP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von den Eltern gewählt</a:t>
            </a: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44750" y="3575941"/>
            <a:ext cx="1546698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200" b="1" dirty="0">
                <a:latin typeface="Verdana" panose="020B0604030504040204" pitchFamily="34" charset="0"/>
                <a:ea typeface="Times New Roman" panose="02020603050405020304" pitchFamily="18" charset="0"/>
              </a:rPr>
              <a:t>Schildkröten</a:t>
            </a:r>
            <a:endParaRPr lang="de-D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2447947" y="3589158"/>
            <a:ext cx="1452976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200" b="1" dirty="0">
                <a:latin typeface="Verdana" panose="020B0604030504040204" pitchFamily="34" charset="0"/>
                <a:ea typeface="Times New Roman" panose="02020603050405020304" pitchFamily="18" charset="0"/>
              </a:rPr>
              <a:t>Delfine</a:t>
            </a:r>
            <a:endParaRPr lang="de-DE" sz="1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4105073" y="3587218"/>
            <a:ext cx="1425054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200" b="1" dirty="0">
                <a:latin typeface="Verdana" panose="020B0604030504040204" pitchFamily="34" charset="0"/>
                <a:ea typeface="Times New Roman" panose="02020603050405020304" pitchFamily="18" charset="0"/>
              </a:rPr>
              <a:t>Seepferdchen</a:t>
            </a:r>
            <a:endParaRPr lang="de-DE" sz="1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5914547" y="3588686"/>
            <a:ext cx="2915417" cy="5770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050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Gruppenüber-greifende </a:t>
            </a:r>
            <a:r>
              <a:rPr lang="de-DE" sz="1050" i="1" dirty="0">
                <a:latin typeface="Verdana" panose="020B0604030504040204" pitchFamily="34" charset="0"/>
                <a:ea typeface="Times New Roman" panose="02020603050405020304" pitchFamily="18" charset="0"/>
              </a:rPr>
              <a:t>Projekte und Angebote</a:t>
            </a:r>
          </a:p>
          <a:p>
            <a:pPr algn="ctr">
              <a:spcAft>
                <a:spcPts val="0"/>
              </a:spcAft>
            </a:pPr>
            <a:endParaRPr lang="de-DE" sz="105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2662328" y="5002756"/>
            <a:ext cx="1238595" cy="430887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200" b="1" dirty="0">
                <a:latin typeface="Verdana" panose="020B0604030504040204" pitchFamily="34" charset="0"/>
                <a:ea typeface="Times New Roman" panose="02020603050405020304" pitchFamily="18" charset="0"/>
              </a:rPr>
              <a:t>Köchin</a:t>
            </a:r>
            <a:endParaRPr lang="de-D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Helga Hauser </a:t>
            </a:r>
            <a:endParaRPr lang="de-D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4320452" y="5002757"/>
            <a:ext cx="1209674" cy="430887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200" b="1" dirty="0">
                <a:latin typeface="Verdana" panose="020B0604030504040204" pitchFamily="34" charset="0"/>
                <a:ea typeface="Times New Roman" panose="02020603050405020304" pitchFamily="18" charset="0"/>
              </a:rPr>
              <a:t>Büro</a:t>
            </a:r>
            <a:endParaRPr lang="de-D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Susanne Bauer</a:t>
            </a: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6083015" y="5002756"/>
            <a:ext cx="1360476" cy="584775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200" b="1" dirty="0">
                <a:latin typeface="Verdana" panose="020B0604030504040204" pitchFamily="34" charset="0"/>
                <a:ea typeface="Times New Roman" panose="02020603050405020304" pitchFamily="18" charset="0"/>
              </a:rPr>
              <a:t>Reinigung</a:t>
            </a:r>
            <a:endParaRPr lang="de-D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Silvia </a:t>
            </a:r>
            <a:r>
              <a:rPr lang="de-DE" sz="1000" dirty="0" err="1">
                <a:latin typeface="Verdana" panose="020B0604030504040204" pitchFamily="34" charset="0"/>
                <a:ea typeface="Times New Roman" panose="02020603050405020304" pitchFamily="18" charset="0"/>
              </a:rPr>
              <a:t>Füllbier</a:t>
            </a: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  </a:t>
            </a:r>
            <a:endParaRPr lang="de-DE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000" dirty="0">
                <a:latin typeface="Verdana" panose="020B0604030504040204" pitchFamily="34" charset="0"/>
                <a:ea typeface="Times New Roman" panose="02020603050405020304" pitchFamily="18" charset="0"/>
              </a:rPr>
              <a:t>Mirjana Zivkovic</a:t>
            </a:r>
            <a:endParaRPr lang="de-DE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1628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Und das kosten wir…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75745" y="2010516"/>
            <a:ext cx="4185623" cy="576262"/>
          </a:xfrm>
        </p:spPr>
        <p:txBody>
          <a:bodyPr/>
          <a:lstStyle/>
          <a:p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Elternbeiträge</a:t>
            </a:r>
            <a:r>
              <a:rPr lang="de-DE" dirty="0"/>
              <a:t> </a:t>
            </a:r>
            <a:r>
              <a:rPr lang="de-DE" sz="1600" dirty="0"/>
              <a:t>(ab September 25)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5745" y="2737246"/>
            <a:ext cx="4185623" cy="2117388"/>
          </a:xfrm>
        </p:spPr>
        <p:txBody>
          <a:bodyPr>
            <a:normAutofit fontScale="85000" lnSpcReduction="10000"/>
          </a:bodyPr>
          <a:lstStyle/>
          <a:p>
            <a:r>
              <a:rPr lang="de-DE" dirty="0"/>
              <a:t>mehr als 4 – 5 Stunden = 164.-- €</a:t>
            </a:r>
          </a:p>
          <a:p>
            <a:r>
              <a:rPr lang="de-DE" dirty="0"/>
              <a:t>mehr als 5 – 6 Stunden =  179.--€</a:t>
            </a:r>
          </a:p>
          <a:p>
            <a:r>
              <a:rPr lang="de-DE" dirty="0"/>
              <a:t>mehr als 6 – 7 Stunden = 194.-- €</a:t>
            </a:r>
          </a:p>
          <a:p>
            <a:r>
              <a:rPr lang="de-DE" dirty="0"/>
              <a:t>mehr als 7 – 8 Stunden = 209.-- €</a:t>
            </a:r>
          </a:p>
          <a:p>
            <a:r>
              <a:rPr lang="de-DE" dirty="0"/>
              <a:t>mehr als 8 – 9 Stunden = 224.-- €</a:t>
            </a:r>
          </a:p>
          <a:p>
            <a:r>
              <a:rPr lang="de-DE" dirty="0"/>
              <a:t>der staatliche Zuschuss beträgt 100.-- €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88383" y="2003423"/>
            <a:ext cx="4185618" cy="576262"/>
          </a:xfrm>
        </p:spPr>
        <p:txBody>
          <a:bodyPr/>
          <a:lstStyle/>
          <a:p>
            <a:r>
              <a:rPr lang="de-DE" dirty="0">
                <a:solidFill>
                  <a:srgbClr val="9966FF"/>
                </a:solidFill>
              </a:rPr>
              <a:t>Sonstige Kosten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88384" y="2737246"/>
            <a:ext cx="4383420" cy="1934508"/>
          </a:xfrm>
        </p:spPr>
        <p:txBody>
          <a:bodyPr>
            <a:normAutofit/>
          </a:bodyPr>
          <a:lstStyle/>
          <a:p>
            <a:r>
              <a:rPr lang="de-DE" dirty="0"/>
              <a:t>Aufnahmegebühr 20.-- €</a:t>
            </a:r>
          </a:p>
          <a:p>
            <a:r>
              <a:rPr lang="de-DE" dirty="0"/>
              <a:t>Spielgeld monatlich 8.-- € </a:t>
            </a:r>
          </a:p>
          <a:p>
            <a:r>
              <a:rPr lang="de-DE" dirty="0"/>
              <a:t>Getränke, Müsli, Obst </a:t>
            </a:r>
            <a:r>
              <a:rPr lang="de-DE" dirty="0" err="1"/>
              <a:t>monatl</a:t>
            </a:r>
            <a:r>
              <a:rPr lang="de-DE" dirty="0"/>
              <a:t>. 4,50 €</a:t>
            </a:r>
          </a:p>
          <a:p>
            <a:r>
              <a:rPr lang="de-DE" dirty="0"/>
              <a:t>1 Mittagessen Mo-Fr 4,50 €</a:t>
            </a:r>
          </a:p>
          <a:p>
            <a:endParaRPr lang="de-DE" dirty="0"/>
          </a:p>
        </p:txBody>
      </p:sp>
      <p:pic>
        <p:nvPicPr>
          <p:cNvPr id="7" name="Picture 3" descr="C:\Users\cc\AppData\Local\Microsoft\Windows\Temporary Internet Files\Content.IE5\HOICV8C2\MC90044157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656" y="479822"/>
            <a:ext cx="1870075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1064029" y="5311833"/>
            <a:ext cx="8036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C000"/>
                </a:solidFill>
              </a:rPr>
              <a:t>Die Jahressumme der Beiträge ist umgerechnet auf 12 Monatsraten.</a:t>
            </a:r>
          </a:p>
        </p:txBody>
      </p:sp>
    </p:spTree>
    <p:extLst>
      <p:ext uri="{BB962C8B-B14F-4D97-AF65-F5344CB8AC3E}">
        <p14:creationId xmlns:p14="http://schemas.microsoft.com/office/powerpoint/2010/main" val="574594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Aufnahmekriterien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2452974"/>
          </a:xfrm>
        </p:spPr>
        <p:txBody>
          <a:bodyPr>
            <a:noAutofit/>
          </a:bodyPr>
          <a:lstStyle/>
          <a:p>
            <a:pPr lvl="0"/>
            <a:r>
              <a:rPr lang="de-DE" sz="2400" dirty="0"/>
              <a:t>alle Kinder aus dem Stadtgebiet Rosenheim</a:t>
            </a:r>
          </a:p>
          <a:p>
            <a:pPr lvl="0"/>
            <a:r>
              <a:rPr lang="de-DE" sz="2400" dirty="0"/>
              <a:t>Kinder mit Integrationsbedarf</a:t>
            </a:r>
          </a:p>
          <a:p>
            <a:pPr lvl="0"/>
            <a:r>
              <a:rPr lang="de-DE" sz="2400" dirty="0"/>
              <a:t>Geschwisterkinder</a:t>
            </a:r>
          </a:p>
          <a:p>
            <a:pPr lvl="0"/>
            <a:r>
              <a:rPr lang="de-DE" sz="2400" dirty="0"/>
              <a:t>Soziale Notfälle und dringend notwendige Berufstätigkeit</a:t>
            </a:r>
          </a:p>
          <a:p>
            <a:r>
              <a:rPr lang="de-DE" sz="2400" dirty="0"/>
              <a:t>Ausgewogene Gruppenzusammensetzung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77036" y="5215248"/>
            <a:ext cx="9180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FFC000"/>
                </a:solidFill>
              </a:rPr>
              <a:t>Über die Aufnahme der Kinder entscheidet unser Kindergarten-Ausschuss.</a:t>
            </a:r>
          </a:p>
        </p:txBody>
      </p:sp>
      <p:pic>
        <p:nvPicPr>
          <p:cNvPr id="6" name="Grafi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590" y="796553"/>
            <a:ext cx="1814830" cy="19799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848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938123001"/>
              </p:ext>
            </p:extLst>
          </p:nvPr>
        </p:nvGraphicFramePr>
        <p:xfrm>
          <a:off x="1138844" y="590202"/>
          <a:ext cx="7755774" cy="5793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Grafik 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433" y="2605290"/>
            <a:ext cx="1814830" cy="19799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356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Tagesgestaltung und Wochenstruktur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32016"/>
              </p:ext>
            </p:extLst>
          </p:nvPr>
        </p:nvGraphicFramePr>
        <p:xfrm>
          <a:off x="1380975" y="1452054"/>
          <a:ext cx="5831308" cy="48417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3014">
                  <a:extLst>
                    <a:ext uri="{9D8B030D-6E8A-4147-A177-3AD203B41FA5}">
                      <a16:colId xmlns:a16="http://schemas.microsoft.com/office/drawing/2014/main" val="2132815164"/>
                    </a:ext>
                  </a:extLst>
                </a:gridCol>
                <a:gridCol w="4028294">
                  <a:extLst>
                    <a:ext uri="{9D8B030D-6E8A-4147-A177-3AD203B41FA5}">
                      <a16:colId xmlns:a16="http://schemas.microsoft.com/office/drawing/2014/main" val="97393604"/>
                    </a:ext>
                  </a:extLst>
                </a:gridCol>
              </a:tblGrid>
              <a:tr h="228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4152337218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7:00 – 8:00 Uhr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  <a:latin typeface="Trebuchet MS" panose="020B0603020202020204" pitchFamily="34" charset="0"/>
                        </a:rPr>
                        <a:t>Frühdienst</a:t>
                      </a:r>
                      <a:endParaRPr lang="de-DE" sz="14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3429173393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8:00 – 8:30 Uhr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  <a:latin typeface="Trebuchet MS" panose="020B0603020202020204" pitchFamily="34" charset="0"/>
                        </a:rPr>
                        <a:t>Freispiel im ganzen Haus</a:t>
                      </a:r>
                      <a:endParaRPr lang="de-DE" sz="14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2854943058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8:30 – 9:00 Uhr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Morgenkreis in den „Stammgruppen“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3901632278"/>
                  </a:ext>
                </a:extLst>
              </a:tr>
              <a:tr h="615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Im</a:t>
                      </a:r>
                      <a:r>
                        <a:rPr lang="de-DE" sz="1400" baseline="0" dirty="0"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Anschluss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Freispiel im ganzen Haus, Zeit für Brotzeit, Projekte und Angebote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1605504760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ab 11:15 Uhr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Freispiel im Garten</a:t>
                      </a:r>
                      <a:r>
                        <a:rPr lang="de-DE" sz="1400" baseline="0" dirty="0">
                          <a:effectLst/>
                          <a:latin typeface="Trebuchet MS" panose="020B0603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413466677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12:30</a:t>
                      </a:r>
                      <a:r>
                        <a:rPr lang="de-DE" sz="1400" baseline="0" dirty="0"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– 12:45 Uhr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Erste</a:t>
                      </a:r>
                      <a:r>
                        <a:rPr lang="de-DE" sz="1400" baseline="0" dirty="0"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Abholzeit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2099403680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12:30 -</a:t>
                      </a:r>
                      <a:r>
                        <a:rPr lang="de-DE" sz="1400" baseline="0" dirty="0">
                          <a:effectLst/>
                          <a:latin typeface="Trebuchet MS" panose="020B0603020202020204" pitchFamily="34" charset="0"/>
                        </a:rPr>
                        <a:t> 13:30 Uhr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Mittagessen,</a:t>
                      </a:r>
                      <a:r>
                        <a:rPr lang="de-DE" sz="1400" baseline="0" dirty="0">
                          <a:effectLst/>
                          <a:latin typeface="Trebuchet MS" panose="020B0603020202020204" pitchFamily="34" charset="0"/>
                        </a:rPr>
                        <a:t> 2.Brotzeit, Ruheangebot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3676954853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13:30</a:t>
                      </a:r>
                      <a:r>
                        <a:rPr lang="de-DE" sz="1400" baseline="0" dirty="0"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– 16:00 Uhr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Zweite Abholzeit</a:t>
                      </a: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1928668923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13:30</a:t>
                      </a:r>
                      <a:r>
                        <a:rPr lang="de-DE" sz="1400" baseline="0" dirty="0"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– 16:00 Uhr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Freispiel, Angebote und Brotzeit 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2873358361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 Wöchentlich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Vorkurs Deutsch</a:t>
                      </a:r>
                      <a:r>
                        <a:rPr lang="de-DE" sz="1400" baseline="0" dirty="0">
                          <a:effectLst/>
                          <a:latin typeface="Trebuchet MS" panose="020B0603020202020204" pitchFamily="34" charset="0"/>
                        </a:rPr>
                        <a:t> – Schule und Kindergarten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446086372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Dienstag</a:t>
                      </a: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Kindergarten Bücherei</a:t>
                      </a: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553619477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Müslitag</a:t>
                      </a: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aseline="0" dirty="0">
                          <a:effectLst/>
                          <a:latin typeface="Trebuchet MS" panose="020B0603020202020204" pitchFamily="34" charset="0"/>
                        </a:rPr>
                        <a:t>Mittwoch mit Obst, Joghurt, Milch</a:t>
                      </a: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  <a:endParaRPr lang="de-DE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2352544967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Freitag 14:00 Uhr</a:t>
                      </a: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Schönes Wochenende!</a:t>
                      </a: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2178797596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62" marR="64262" marT="0" marB="0"/>
                </a:tc>
                <a:extLst>
                  <a:ext uri="{0D108BD9-81ED-4DB2-BD59-A6C34878D82A}">
                    <a16:rowId xmlns:a16="http://schemas.microsoft.com/office/drawing/2014/main" val="1676604921"/>
                  </a:ext>
                </a:extLst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 rot="1749456">
            <a:off x="8098444" y="1779817"/>
            <a:ext cx="1025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70C0"/>
                </a:solidFill>
              </a:rPr>
              <a:t>Montag</a:t>
            </a:r>
          </a:p>
        </p:txBody>
      </p:sp>
      <p:sp>
        <p:nvSpPr>
          <p:cNvPr id="4" name="Textfeld 3"/>
          <p:cNvSpPr txBox="1"/>
          <p:nvPr/>
        </p:nvSpPr>
        <p:spPr>
          <a:xfrm rot="21249838">
            <a:off x="7626133" y="2621227"/>
            <a:ext cx="1088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C00000"/>
                </a:solidFill>
              </a:rPr>
              <a:t>Dienstag</a:t>
            </a:r>
          </a:p>
        </p:txBody>
      </p:sp>
      <p:sp>
        <p:nvSpPr>
          <p:cNvPr id="6" name="Textfeld 5"/>
          <p:cNvSpPr txBox="1"/>
          <p:nvPr/>
        </p:nvSpPr>
        <p:spPr>
          <a:xfrm rot="20882739">
            <a:off x="8322669" y="3430902"/>
            <a:ext cx="1163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7030A0"/>
                </a:solidFill>
              </a:rPr>
              <a:t>Mittwoch</a:t>
            </a:r>
          </a:p>
        </p:txBody>
      </p:sp>
      <p:sp>
        <p:nvSpPr>
          <p:cNvPr id="7" name="Textfeld 6"/>
          <p:cNvSpPr txBox="1"/>
          <p:nvPr/>
        </p:nvSpPr>
        <p:spPr>
          <a:xfrm rot="639149">
            <a:off x="7677003" y="4323832"/>
            <a:ext cx="1523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C000"/>
                </a:solidFill>
              </a:rPr>
              <a:t>Donnerstag</a:t>
            </a:r>
          </a:p>
        </p:txBody>
      </p:sp>
      <p:sp>
        <p:nvSpPr>
          <p:cNvPr id="8" name="Textfeld 7"/>
          <p:cNvSpPr txBox="1"/>
          <p:nvPr/>
        </p:nvSpPr>
        <p:spPr>
          <a:xfrm rot="21021390">
            <a:off x="8018619" y="5282618"/>
            <a:ext cx="989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4"/>
                </a:solidFill>
              </a:rPr>
              <a:t>Freitag</a:t>
            </a:r>
          </a:p>
        </p:txBody>
      </p:sp>
    </p:spTree>
    <p:extLst>
      <p:ext uri="{BB962C8B-B14F-4D97-AF65-F5344CB8AC3E}">
        <p14:creationId xmlns:p14="http://schemas.microsoft.com/office/powerpoint/2010/main" val="41986239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5605"/>
          </a:xfrm>
        </p:spPr>
        <p:txBody>
          <a:bodyPr/>
          <a:lstStyle/>
          <a:p>
            <a:r>
              <a:rPr lang="de-DE" dirty="0"/>
              <a:t>Unsere Pädagogik im Situationsansatz</a:t>
            </a:r>
          </a:p>
        </p:txBody>
      </p:sp>
      <p:sp>
        <p:nvSpPr>
          <p:cNvPr id="3" name="Rechteck 2"/>
          <p:cNvSpPr/>
          <p:nvPr/>
        </p:nvSpPr>
        <p:spPr>
          <a:xfrm>
            <a:off x="677334" y="2483219"/>
            <a:ext cx="85369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1600" dirty="0">
                <a:ea typeface="Times New Roman" panose="02020603050405020304" pitchFamily="18" charset="0"/>
              </a:rPr>
              <a:t>Wir beziehen die Kinder  </a:t>
            </a:r>
            <a:r>
              <a:rPr lang="de-DE" sz="1600" b="1" dirty="0">
                <a:solidFill>
                  <a:srgbClr val="FFC000"/>
                </a:solidFill>
                <a:ea typeface="Times New Roman" panose="02020603050405020304" pitchFamily="18" charset="0"/>
              </a:rPr>
              <a:t>bewusst</a:t>
            </a:r>
            <a:r>
              <a:rPr lang="de-DE" sz="1600" dirty="0">
                <a:ea typeface="Times New Roman" panose="02020603050405020304" pitchFamily="18" charset="0"/>
              </a:rPr>
              <a:t> und </a:t>
            </a:r>
            <a:r>
              <a:rPr lang="de-DE" sz="1600" b="1" dirty="0">
                <a:solidFill>
                  <a:srgbClr val="FFC000"/>
                </a:solidFill>
                <a:ea typeface="Times New Roman" panose="02020603050405020304" pitchFamily="18" charset="0"/>
              </a:rPr>
              <a:t>intensiv</a:t>
            </a:r>
            <a:r>
              <a:rPr lang="de-DE" sz="1600" dirty="0">
                <a:ea typeface="Times New Roman" panose="02020603050405020304" pitchFamily="18" charset="0"/>
              </a:rPr>
              <a:t> in die Planung und Organisation des Kindergartengeschehens mit ein. </a:t>
            </a:r>
          </a:p>
          <a:p>
            <a:pPr>
              <a:spcAft>
                <a:spcPts val="0"/>
              </a:spcAft>
            </a:pPr>
            <a:r>
              <a:rPr lang="de-DE" sz="1600" b="1" dirty="0">
                <a:solidFill>
                  <a:srgbClr val="FFC000"/>
                </a:solidFill>
                <a:ea typeface="Times New Roman" panose="02020603050405020304" pitchFamily="18" charset="0"/>
              </a:rPr>
              <a:t>Gemeinsam</a:t>
            </a:r>
            <a:r>
              <a:rPr lang="de-DE" sz="1600" dirty="0">
                <a:ea typeface="Times New Roman" panose="02020603050405020304" pitchFamily="18" charset="0"/>
              </a:rPr>
              <a:t> werden Lösungs- oder Veränderungsmöglichkeiten gesucht. </a:t>
            </a:r>
          </a:p>
          <a:p>
            <a:pPr>
              <a:spcAft>
                <a:spcPts val="0"/>
              </a:spcAft>
            </a:pPr>
            <a:r>
              <a:rPr lang="de-DE" sz="1600" dirty="0">
                <a:ea typeface="Times New Roman" panose="02020603050405020304" pitchFamily="18" charset="0"/>
              </a:rPr>
              <a:t>Die Kinder erfahren dabei, dass ihre Entscheidungen </a:t>
            </a:r>
            <a:r>
              <a:rPr lang="de-DE" sz="1600" b="1" dirty="0">
                <a:solidFill>
                  <a:srgbClr val="FFC000"/>
                </a:solidFill>
                <a:ea typeface="Times New Roman" panose="02020603050405020304" pitchFamily="18" charset="0"/>
              </a:rPr>
              <a:t>akzeptiert</a:t>
            </a:r>
            <a:r>
              <a:rPr lang="de-DE" sz="1600" dirty="0">
                <a:ea typeface="Times New Roman" panose="02020603050405020304" pitchFamily="18" charset="0"/>
              </a:rPr>
              <a:t> und ihr selbst bestimmtes Handeln unterstützt und gefördert wird – </a:t>
            </a:r>
            <a:r>
              <a:rPr lang="de-DE" sz="1600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sie werden ernst genommen!</a:t>
            </a:r>
            <a:endParaRPr lang="de-DE" sz="1600" b="1" dirty="0">
              <a:solidFill>
                <a:schemeClr val="accent1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677334" y="1485205"/>
            <a:ext cx="85966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1600" dirty="0">
                <a:ea typeface="Times New Roman" panose="02020603050405020304" pitchFamily="18" charset="0"/>
              </a:rPr>
              <a:t>Der </a:t>
            </a:r>
            <a:r>
              <a:rPr lang="de-DE" sz="1600" b="1" dirty="0">
                <a:solidFill>
                  <a:srgbClr val="FFC000"/>
                </a:solidFill>
                <a:ea typeface="Times New Roman" panose="02020603050405020304" pitchFamily="18" charset="0"/>
              </a:rPr>
              <a:t>Situationsansatz</a:t>
            </a:r>
            <a:r>
              <a:rPr lang="de-DE" sz="1600" dirty="0">
                <a:ea typeface="Times New Roman" panose="02020603050405020304" pitchFamily="18" charset="0"/>
              </a:rPr>
              <a:t> ermöglicht es uns, auf die jeweiligen Bedürfnisse der Kinder individuell einzugehen und sie dabei zu unterstützen, ihre Situation zu fühlen, zu begreifen und zu verstehen.</a:t>
            </a:r>
          </a:p>
        </p:txBody>
      </p:sp>
      <p:sp>
        <p:nvSpPr>
          <p:cNvPr id="5" name="Rechteck 4"/>
          <p:cNvSpPr/>
          <p:nvPr/>
        </p:nvSpPr>
        <p:spPr>
          <a:xfrm>
            <a:off x="1562793" y="4866677"/>
            <a:ext cx="62594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600" dirty="0">
                <a:ea typeface="Times New Roman" panose="02020603050405020304" pitchFamily="18" charset="0"/>
              </a:rPr>
              <a:t>Die Kinder sind mit </a:t>
            </a:r>
            <a:r>
              <a:rPr lang="de-DE" sz="1600" b="1" dirty="0">
                <a:solidFill>
                  <a:srgbClr val="9966FF"/>
                </a:solidFill>
                <a:ea typeface="Times New Roman" panose="02020603050405020304" pitchFamily="18" charset="0"/>
              </a:rPr>
              <a:t>allen</a:t>
            </a:r>
            <a:r>
              <a:rPr lang="de-DE" sz="1600" dirty="0">
                <a:ea typeface="Times New Roman" panose="02020603050405020304" pitchFamily="18" charset="0"/>
              </a:rPr>
              <a:t> </a:t>
            </a:r>
            <a:r>
              <a:rPr lang="de-DE" sz="1600" b="1" dirty="0">
                <a:solidFill>
                  <a:srgbClr val="9966FF"/>
                </a:solidFill>
                <a:ea typeface="Times New Roman" panose="02020603050405020304" pitchFamily="18" charset="0"/>
              </a:rPr>
              <a:t>Sinnen</a:t>
            </a:r>
            <a:r>
              <a:rPr lang="de-DE" sz="1600" dirty="0">
                <a:ea typeface="Times New Roman" panose="02020603050405020304" pitchFamily="18" charset="0"/>
              </a:rPr>
              <a:t> aktiv. </a:t>
            </a:r>
          </a:p>
          <a:p>
            <a:pPr algn="ctr">
              <a:spcAft>
                <a:spcPts val="0"/>
              </a:spcAft>
            </a:pPr>
            <a:r>
              <a:rPr lang="de-DE" sz="1600" dirty="0">
                <a:ea typeface="Times New Roman" panose="02020603050405020304" pitchFamily="18" charset="0"/>
              </a:rPr>
              <a:t>Sie bauen eine </a:t>
            </a:r>
            <a:r>
              <a:rPr lang="de-DE" sz="1600" b="1" dirty="0">
                <a:solidFill>
                  <a:srgbClr val="9966FF"/>
                </a:solidFill>
                <a:ea typeface="Times New Roman" panose="02020603050405020304" pitchFamily="18" charset="0"/>
              </a:rPr>
              <a:t>eigene Identität </a:t>
            </a:r>
            <a:r>
              <a:rPr lang="de-DE" sz="1600" dirty="0">
                <a:ea typeface="Times New Roman" panose="02020603050405020304" pitchFamily="18" charset="0"/>
              </a:rPr>
              <a:t>auf. </a:t>
            </a:r>
          </a:p>
          <a:p>
            <a:pPr algn="ctr">
              <a:spcAft>
                <a:spcPts val="0"/>
              </a:spcAft>
            </a:pPr>
            <a:r>
              <a:rPr lang="de-DE" sz="1600" dirty="0">
                <a:ea typeface="Times New Roman" panose="02020603050405020304" pitchFamily="18" charset="0"/>
              </a:rPr>
              <a:t>Dabei gehen sie </a:t>
            </a:r>
            <a:r>
              <a:rPr lang="de-DE" sz="1600" b="1" dirty="0">
                <a:solidFill>
                  <a:srgbClr val="9966FF"/>
                </a:solidFill>
                <a:ea typeface="Times New Roman" panose="02020603050405020304" pitchFamily="18" charset="0"/>
              </a:rPr>
              <a:t>individuelle Schritte </a:t>
            </a:r>
            <a:r>
              <a:rPr lang="de-DE" sz="1600" dirty="0">
                <a:ea typeface="Times New Roman" panose="02020603050405020304" pitchFamily="18" charset="0"/>
              </a:rPr>
              <a:t>– in unserem weiten Raum.</a:t>
            </a:r>
          </a:p>
        </p:txBody>
      </p:sp>
      <p:sp>
        <p:nvSpPr>
          <p:cNvPr id="6" name="Rechteck 5"/>
          <p:cNvSpPr/>
          <p:nvPr/>
        </p:nvSpPr>
        <p:spPr>
          <a:xfrm>
            <a:off x="737062" y="5887179"/>
            <a:ext cx="89971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1600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Die Kinder erfahren bei uns, dass ihr Wert grundlegend in ihrer Person begründet ist.</a:t>
            </a:r>
          </a:p>
        </p:txBody>
      </p:sp>
      <p:sp>
        <p:nvSpPr>
          <p:cNvPr id="7" name="Rechteck 6"/>
          <p:cNvSpPr/>
          <p:nvPr/>
        </p:nvSpPr>
        <p:spPr>
          <a:xfrm>
            <a:off x="677334" y="3904280"/>
            <a:ext cx="89971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1600" dirty="0">
                <a:ea typeface="Times New Roman" panose="02020603050405020304" pitchFamily="18" charset="0"/>
              </a:rPr>
              <a:t>Die Kinder genießen einerseits</a:t>
            </a:r>
            <a:r>
              <a:rPr lang="de-DE" sz="1600" b="1" dirty="0">
                <a:solidFill>
                  <a:schemeClr val="accent5">
                    <a:lumMod val="60000"/>
                    <a:lumOff val="4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de-DE" sz="16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Freiheiten</a:t>
            </a:r>
            <a:r>
              <a:rPr lang="de-DE" sz="1600" b="1" dirty="0">
                <a:solidFill>
                  <a:schemeClr val="accent5">
                    <a:lumMod val="60000"/>
                    <a:lumOff val="4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de-DE" sz="1600" dirty="0">
                <a:ea typeface="Times New Roman" panose="02020603050405020304" pitchFamily="18" charset="0"/>
              </a:rPr>
              <a:t>und halten sich andererseits an </a:t>
            </a:r>
            <a:r>
              <a:rPr lang="de-DE" sz="16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Regeln</a:t>
            </a:r>
            <a:r>
              <a:rPr lang="de-DE" sz="1600" dirty="0">
                <a:ea typeface="Times New Roman" panose="02020603050405020304" pitchFamily="18" charset="0"/>
              </a:rPr>
              <a:t>, die sie selbst in Gesprächen und Konferenzen aufstellen. </a:t>
            </a:r>
          </a:p>
          <a:p>
            <a:pPr>
              <a:spcAft>
                <a:spcPts val="0"/>
              </a:spcAft>
            </a:pPr>
            <a:r>
              <a:rPr lang="de-DE" sz="1600" dirty="0">
                <a:ea typeface="Times New Roman" panose="02020603050405020304" pitchFamily="18" charset="0"/>
              </a:rPr>
              <a:t>Bei Bedarf werden diese Regeln  hinterfragt, diskutiert und angepasst. </a:t>
            </a:r>
          </a:p>
        </p:txBody>
      </p:sp>
      <p:pic>
        <p:nvPicPr>
          <p:cNvPr id="8" name="Bild 2" descr="fußabdruck-symbol - laufende füße barfuß stock-grafiken, -clipart, -cartoons und -symbole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66964" r="67757" b="3770"/>
          <a:stretch/>
        </p:blipFill>
        <p:spPr bwMode="auto">
          <a:xfrm rot="20842762">
            <a:off x="8221941" y="4314277"/>
            <a:ext cx="1111649" cy="1288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7562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05A18B4B32CF743BDEE8BA9CEFD4A02" ma:contentTypeVersion="12" ma:contentTypeDescription="Ein neues Dokument erstellen." ma:contentTypeScope="" ma:versionID="f1418cb5eb03eb2189dd22f4fac3e3b6">
  <xsd:schema xmlns:xsd="http://www.w3.org/2001/XMLSchema" xmlns:xs="http://www.w3.org/2001/XMLSchema" xmlns:p="http://schemas.microsoft.com/office/2006/metadata/properties" xmlns:ns2="a769b929-f358-4fc0-8a7d-98ed76654930" targetNamespace="http://schemas.microsoft.com/office/2006/metadata/properties" ma:root="true" ma:fieldsID="3bf8c1b7052d4580ad541d19298a8355" ns2:_="">
    <xsd:import namespace="a769b929-f358-4fc0-8a7d-98ed766549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9b929-f358-4fc0-8a7d-98ed766549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966b43f2-8626-44e0-95f9-6019ac3ffa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69b929-f358-4fc0-8a7d-98ed7665493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BD2BDBF-6ABE-4792-A81D-D68A1AEABA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7D9643-4F02-42A0-8737-E620D58D01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69b929-f358-4fc0-8a7d-98ed766549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7B6F7E-D1F6-449A-B2C8-C4F595A28A72}">
  <ds:schemaRefs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769b929-f358-4fc0-8a7d-98ed76654930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921</Words>
  <Application>Microsoft Office PowerPoint</Application>
  <PresentationFormat>Breitbild</PresentationFormat>
  <Paragraphs>158</Paragraphs>
  <Slides>14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Verdana</vt:lpstr>
      <vt:lpstr>Wingdings</vt:lpstr>
      <vt:lpstr>Wingdings 3</vt:lpstr>
      <vt:lpstr>Facette</vt:lpstr>
      <vt:lpstr>Dokument</vt:lpstr>
      <vt:lpstr> in unserem  Evang.-Luth.  Integrativen  Kindergarten Apostelkirche</vt:lpstr>
      <vt:lpstr>    Öffnungszeiten</vt:lpstr>
      <vt:lpstr>PowerPoint-Präsentation</vt:lpstr>
      <vt:lpstr>PowerPoint-Präsentation</vt:lpstr>
      <vt:lpstr>Und das kosten wir…</vt:lpstr>
      <vt:lpstr>Aufnahmekriterien</vt:lpstr>
      <vt:lpstr>PowerPoint-Präsentation</vt:lpstr>
      <vt:lpstr>Tagesgestaltung und Wochenstruktur</vt:lpstr>
      <vt:lpstr>Unsere Pädagogik im Situationsansatz</vt:lpstr>
      <vt:lpstr>teiloffenes Konzept </vt:lpstr>
      <vt:lpstr>Projekte</vt:lpstr>
      <vt:lpstr>Wir füllen unsere Pädagogik der Vielfalt  mit Leben</vt:lpstr>
      <vt:lpstr>Elternpartnerschaft - ElternMitArbeit</vt:lpstr>
      <vt:lpstr>Unser Leitbild –  Du stellst meine Füße auf weiten Raum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 im Evang.-Luth. Integrativen Kindergarten Apostelkirche</dc:title>
  <dc:creator>Bauer Susanne</dc:creator>
  <cp:lastModifiedBy>Obermaier Andrea</cp:lastModifiedBy>
  <cp:revision>149</cp:revision>
  <cp:lastPrinted>2022-02-15T08:47:24Z</cp:lastPrinted>
  <dcterms:created xsi:type="dcterms:W3CDTF">2022-01-31T10:30:48Z</dcterms:created>
  <dcterms:modified xsi:type="dcterms:W3CDTF">2026-07-14T11:40:14Z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0x010100F05A18B4B32CF743BDEE8BA9CEFD4A02</vt:lpwstr>
  </property>
  <property fmtid="{D5CDD505-2E9C-101B-9397-08002B2CF9AE}" pid="3" name="MediaServiceImageTags">
    <vt:lpwstr/>
  </property>
</Properties>
</file>